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7"/>
  </p:notesMasterIdLst>
  <p:sldIdLst>
    <p:sldId id="257" r:id="rId5"/>
    <p:sldId id="260" r:id="rId6"/>
  </p:sldIdLst>
  <p:sldSz cx="6858000" cy="9144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2" d="100"/>
          <a:sy n="52" d="100"/>
        </p:scale>
        <p:origin x="23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621" cy="494812"/>
          </a:xfrm>
          <a:prstGeom prst="rect">
            <a:avLst/>
          </a:prstGeom>
        </p:spPr>
        <p:txBody>
          <a:bodyPr vert="horz" lIns="90650" tIns="45325" rIns="90650" bIns="4532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2"/>
            <a:ext cx="2918621" cy="494812"/>
          </a:xfrm>
          <a:prstGeom prst="rect">
            <a:avLst/>
          </a:prstGeom>
        </p:spPr>
        <p:txBody>
          <a:bodyPr vert="horz" lIns="90650" tIns="45325" rIns="90650" bIns="45325" rtlCol="0"/>
          <a:lstStyle>
            <a:lvl1pPr algn="r">
              <a:defRPr sz="1200"/>
            </a:lvl1pPr>
          </a:lstStyle>
          <a:p>
            <a:fld id="{01746BF5-9986-422A-B68D-462F818418C2}" type="datetimeFigureOut">
              <a:rPr kumimoji="1" lang="ja-JP" altLang="en-US" smtClean="0"/>
              <a:t>2024/9/4</a:t>
            </a:fld>
            <a:endParaRPr kumimoji="1" lang="ja-JP" altLang="en-US"/>
          </a:p>
        </p:txBody>
      </p:sp>
      <p:sp>
        <p:nvSpPr>
          <p:cNvPr id="4" name="スライド イメージ プレースホルダー 3"/>
          <p:cNvSpPr>
            <a:spLocks noGrp="1" noRot="1" noChangeAspect="1"/>
          </p:cNvSpPr>
          <p:nvPr>
            <p:ph type="sldImg" idx="2"/>
          </p:nvPr>
        </p:nvSpPr>
        <p:spPr>
          <a:xfrm>
            <a:off x="2120900" y="1235075"/>
            <a:ext cx="2493963" cy="3328988"/>
          </a:xfrm>
          <a:prstGeom prst="rect">
            <a:avLst/>
          </a:prstGeom>
          <a:noFill/>
          <a:ln w="12700">
            <a:solidFill>
              <a:prstClr val="black"/>
            </a:solidFill>
          </a:ln>
        </p:spPr>
        <p:txBody>
          <a:bodyPr vert="horz" lIns="90650" tIns="45325" rIns="90650" bIns="45325"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50" tIns="45325" rIns="90650" bIns="45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2"/>
          </a:xfrm>
          <a:prstGeom prst="rect">
            <a:avLst/>
          </a:prstGeom>
        </p:spPr>
        <p:txBody>
          <a:bodyPr vert="horz" lIns="90650" tIns="45325" rIns="90650" bIns="4532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4812"/>
          </a:xfrm>
          <a:prstGeom prst="rect">
            <a:avLst/>
          </a:prstGeom>
        </p:spPr>
        <p:txBody>
          <a:bodyPr vert="horz" lIns="90650" tIns="45325" rIns="90650" bIns="45325" rtlCol="0" anchor="b"/>
          <a:lstStyle>
            <a:lvl1pPr algn="r">
              <a:defRPr sz="1200"/>
            </a:lvl1pPr>
          </a:lstStyle>
          <a:p>
            <a:fld id="{FC2872A3-8DF7-473E-A4D3-8388D2D477F5}" type="slidenum">
              <a:rPr kumimoji="1" lang="ja-JP" altLang="en-US" smtClean="0"/>
              <a:t>‹#›</a:t>
            </a:fld>
            <a:endParaRPr kumimoji="1" lang="ja-JP" altLang="en-US"/>
          </a:p>
        </p:txBody>
      </p:sp>
    </p:spTree>
    <p:extLst>
      <p:ext uri="{BB962C8B-B14F-4D97-AF65-F5344CB8AC3E}">
        <p14:creationId xmlns:p14="http://schemas.microsoft.com/office/powerpoint/2010/main" val="11997970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3696124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596063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418668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376049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568306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4109678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079640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121708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143541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495346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7E8102-8B98-4488-B304-324FAF1E548D}"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74329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27E8102-8B98-4488-B304-324FAF1E548D}"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F5EA981-EB8F-4498-9006-420EF308B396}" type="slidenum">
              <a:rPr kumimoji="1" lang="ja-JP" altLang="en-US" smtClean="0"/>
              <a:t>‹#›</a:t>
            </a:fld>
            <a:endParaRPr kumimoji="1" lang="ja-JP" altLang="en-US"/>
          </a:p>
        </p:txBody>
      </p:sp>
    </p:spTree>
    <p:extLst>
      <p:ext uri="{BB962C8B-B14F-4D97-AF65-F5344CB8AC3E}">
        <p14:creationId xmlns:p14="http://schemas.microsoft.com/office/powerpoint/2010/main" val="28284248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hionogi-jp.zoom.us/webinar/register/WN_2pK7W4gnRJWplqmetwePgQ"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2588EA-CC8D-4EEA-9D36-502F3DC3BCEE}"/>
              </a:ext>
            </a:extLst>
          </p:cNvPr>
          <p:cNvSpPr>
            <a:spLocks noGrp="1"/>
          </p:cNvSpPr>
          <p:nvPr>
            <p:ph type="title"/>
          </p:nvPr>
        </p:nvSpPr>
        <p:spPr>
          <a:xfrm>
            <a:off x="537235" y="151586"/>
            <a:ext cx="5794842" cy="1353033"/>
          </a:xfrm>
        </p:spPr>
        <p:txBody>
          <a:bodyPr>
            <a:normAutofit fontScale="90000"/>
          </a:bodyPr>
          <a:lstStyle/>
          <a:p>
            <a:r>
              <a:rPr lang="ja-JP" altLang="en-US" sz="1800" kern="0" dirty="0">
                <a:effectLst/>
                <a:ea typeface="ＭＳ ゴシック" panose="020B0609070205080204" pitchFamily="49" charset="-128"/>
                <a:cs typeface="Times New Roman" panose="02020603050405020304" pitchFamily="18" charset="0"/>
              </a:rPr>
              <a:t>　　　　　　</a:t>
            </a:r>
            <a:r>
              <a:rPr lang="ja-JP" altLang="en-US" sz="2200" dirty="0">
                <a:solidFill>
                  <a:srgbClr val="000000"/>
                </a:solidFill>
                <a:latin typeface="HGP創英角ｺﾞｼｯｸUB" panose="020B0900000000000000" pitchFamily="50" charset="-128"/>
                <a:ea typeface="HGP創英角ｺﾞｼｯｸUB" panose="020B0900000000000000" pitchFamily="50" charset="-128"/>
              </a:rPr>
              <a:t>令和</a:t>
            </a:r>
            <a:r>
              <a:rPr lang="en-US" altLang="ja-JP" sz="2200" dirty="0">
                <a:solidFill>
                  <a:srgbClr val="000000"/>
                </a:solidFill>
                <a:latin typeface="HGP創英角ｺﾞｼｯｸUB" panose="020B0900000000000000" pitchFamily="50" charset="-128"/>
                <a:ea typeface="HGP創英角ｺﾞｼｯｸUB" panose="020B0900000000000000" pitchFamily="50" charset="-128"/>
              </a:rPr>
              <a:t>6</a:t>
            </a:r>
            <a:r>
              <a:rPr lang="ja-JP" altLang="en-US" sz="2200" dirty="0">
                <a:solidFill>
                  <a:srgbClr val="000000"/>
                </a:solidFill>
                <a:latin typeface="HGP創英角ｺﾞｼｯｸUB" panose="020B0900000000000000" pitchFamily="50" charset="-128"/>
                <a:ea typeface="HGP創英角ｺﾞｼｯｸUB" panose="020B0900000000000000" pitchFamily="50" charset="-128"/>
              </a:rPr>
              <a:t>年度第</a:t>
            </a:r>
            <a:r>
              <a:rPr lang="en-US" altLang="ja-JP" sz="2200" dirty="0">
                <a:solidFill>
                  <a:srgbClr val="000000"/>
                </a:solidFill>
                <a:latin typeface="HGP創英角ｺﾞｼｯｸUB" panose="020B0900000000000000" pitchFamily="50" charset="-128"/>
                <a:ea typeface="HGP創英角ｺﾞｼｯｸUB" panose="020B0900000000000000" pitchFamily="50" charset="-128"/>
              </a:rPr>
              <a:t>1</a:t>
            </a:r>
            <a:r>
              <a:rPr lang="ja-JP" altLang="en-US" sz="2200" dirty="0">
                <a:solidFill>
                  <a:srgbClr val="000000"/>
                </a:solidFill>
                <a:latin typeface="HGP創英角ｺﾞｼｯｸUB" panose="020B0900000000000000" pitchFamily="50" charset="-128"/>
                <a:ea typeface="HGP創英角ｺﾞｼｯｸUB" panose="020B0900000000000000" pitchFamily="50" charset="-128"/>
              </a:rPr>
              <a:t>回救急医療医師研修会</a:t>
            </a:r>
            <a:br>
              <a:rPr lang="ja-JP" altLang="en-US" sz="2800" dirty="0">
                <a:solidFill>
                  <a:srgbClr val="000000"/>
                </a:solidFill>
                <a:latin typeface="HGP創英角ｺﾞｼｯｸUB" panose="020B0900000000000000" pitchFamily="50" charset="-128"/>
                <a:ea typeface="HGP創英角ｺﾞｼｯｸUB" panose="020B0900000000000000" pitchFamily="50" charset="-128"/>
              </a:rPr>
            </a:br>
            <a:r>
              <a:rPr lang="ja-JP" altLang="en-US" sz="2800" dirty="0">
                <a:solidFill>
                  <a:srgbClr val="000000"/>
                </a:solidFill>
                <a:latin typeface="HGP創英角ｺﾞｼｯｸUB" panose="020B0900000000000000" pitchFamily="50" charset="-128"/>
                <a:ea typeface="HGP創英角ｺﾞｼｯｸUB" panose="020B0900000000000000" pitchFamily="50" charset="-128"/>
              </a:rPr>
              <a:t>　　　　　　　</a:t>
            </a:r>
            <a:r>
              <a:rPr lang="zh-CN" altLang="en-US" sz="2200" dirty="0">
                <a:solidFill>
                  <a:srgbClr val="000000"/>
                </a:solidFill>
                <a:latin typeface="HGP創英角ｺﾞｼｯｸUB" panose="020B0900000000000000" pitchFamily="50" charset="-128"/>
                <a:ea typeface="HGP創英角ｺﾞｼｯｸUB" panose="020B0900000000000000" pitchFamily="50" charset="-128"/>
              </a:rPr>
              <a:t>愛知県外科医会学術講演会</a:t>
            </a:r>
            <a:br>
              <a:rPr lang="en-US" altLang="zh-CN" sz="3200" dirty="0">
                <a:solidFill>
                  <a:srgbClr val="000000"/>
                </a:solidFill>
                <a:latin typeface="HGP創英角ｺﾞｼｯｸUB" panose="020B0900000000000000" pitchFamily="50" charset="-128"/>
                <a:ea typeface="HGP創英角ｺﾞｼｯｸUB" panose="020B0900000000000000" pitchFamily="50" charset="-128"/>
              </a:rPr>
            </a:br>
            <a:r>
              <a:rPr lang="ja-JP" altLang="en-US" sz="3200" dirty="0">
                <a:solidFill>
                  <a:srgbClr val="000000"/>
                </a:solidFill>
                <a:latin typeface="HGP創英角ｺﾞｼｯｸUB" panose="020B0900000000000000" pitchFamily="50" charset="-128"/>
                <a:ea typeface="HGP創英角ｺﾞｼｯｸUB" panose="020B0900000000000000" pitchFamily="50" charset="-128"/>
              </a:rPr>
              <a:t>　　　　　　</a:t>
            </a:r>
            <a:r>
              <a:rPr lang="en-US" altLang="zh-CN" sz="1800" dirty="0">
                <a:latin typeface="HGP創英角ｺﾞｼｯｸUB" panose="020B0900000000000000" pitchFamily="50" charset="-128"/>
                <a:ea typeface="HGP創英角ｺﾞｼｯｸUB" panose="020B0900000000000000" pitchFamily="50" charset="-128"/>
              </a:rPr>
              <a:t>(</a:t>
            </a:r>
            <a:r>
              <a:rPr lang="ja-JP" altLang="en-US" sz="1800" dirty="0">
                <a:latin typeface="HGP創英角ｺﾞｼｯｸUB" panose="020B0900000000000000" pitchFamily="50" charset="-128"/>
                <a:ea typeface="HGP創英角ｺﾞｼｯｸUB" panose="020B0900000000000000" pitchFamily="50" charset="-128"/>
              </a:rPr>
              <a:t>会場及び</a:t>
            </a:r>
            <a:r>
              <a:rPr lang="en-US" altLang="ja-JP" sz="1800" dirty="0">
                <a:latin typeface="HGP創英角ｺﾞｼｯｸUB" panose="020B0900000000000000" pitchFamily="50" charset="-128"/>
                <a:ea typeface="HGP創英角ｺﾞｼｯｸUB" panose="020B0900000000000000" pitchFamily="50" charset="-128"/>
              </a:rPr>
              <a:t>WEB</a:t>
            </a:r>
            <a:r>
              <a:rPr lang="ja-JP" altLang="en-US" sz="1800" dirty="0">
                <a:latin typeface="HGP創英角ｺﾞｼｯｸUB" panose="020B0900000000000000" pitchFamily="50" charset="-128"/>
                <a:ea typeface="HGP創英角ｺﾞｼｯｸUB" panose="020B0900000000000000" pitchFamily="50" charset="-128"/>
              </a:rPr>
              <a:t>によるハイブリッド方式）</a:t>
            </a:r>
            <a:br>
              <a:rPr lang="zh-CN" altLang="en-US" sz="1800" dirty="0">
                <a:latin typeface="HGP創英角ｺﾞｼｯｸUB" panose="020B0900000000000000" pitchFamily="50" charset="-128"/>
                <a:ea typeface="HGP創英角ｺﾞｼｯｸUB" panose="020B0900000000000000" pitchFamily="50" charset="-128"/>
              </a:rPr>
            </a:br>
            <a:r>
              <a:rPr lang="ja-JP" altLang="en-US" sz="1800" dirty="0">
                <a:latin typeface="HGP創英角ｺﾞｼｯｸUB" panose="020B0900000000000000" pitchFamily="50" charset="-128"/>
                <a:ea typeface="HGP創英角ｺﾞｼｯｸUB" panose="020B0900000000000000" pitchFamily="50" charset="-128"/>
              </a:rPr>
              <a:t>　　　　　　　　　　　　</a:t>
            </a:r>
            <a:r>
              <a:rPr lang="en-US" altLang="zh-TW" sz="1800" dirty="0">
                <a:solidFill>
                  <a:srgbClr val="000000"/>
                </a:solidFill>
                <a:latin typeface="HGP創英角ｺﾞｼｯｸUB" panose="020B0900000000000000" pitchFamily="50" charset="-128"/>
                <a:ea typeface="HGP創英角ｺﾞｼｯｸUB" panose="020B0900000000000000" pitchFamily="50" charset="-128"/>
              </a:rPr>
              <a:t>〔</a:t>
            </a:r>
            <a:r>
              <a:rPr lang="zh-TW" altLang="en-US" sz="1800" dirty="0">
                <a:solidFill>
                  <a:srgbClr val="000000"/>
                </a:solidFill>
                <a:latin typeface="HGP創英角ｺﾞｼｯｸUB" panose="020B0900000000000000" pitchFamily="50" charset="-128"/>
                <a:ea typeface="HGP創英角ｺﾞｼｯｸUB" panose="020B0900000000000000" pitchFamily="50" charset="-128"/>
              </a:rPr>
              <a:t>日本医師会生涯教育認定講座</a:t>
            </a:r>
            <a:r>
              <a:rPr lang="en-US" altLang="zh-TW" sz="1800" dirty="0">
                <a:solidFill>
                  <a:srgbClr val="000000"/>
                </a:solidFill>
                <a:latin typeface="HGP創英角ｺﾞｼｯｸUB" panose="020B0900000000000000" pitchFamily="50" charset="-128"/>
                <a:ea typeface="HGP創英角ｺﾞｼｯｸUB" panose="020B0900000000000000" pitchFamily="50" charset="-128"/>
              </a:rPr>
              <a:t>〕</a:t>
            </a:r>
            <a:br>
              <a:rPr lang="zh-TW" altLang="en-US" sz="1800" dirty="0">
                <a:solidFill>
                  <a:srgbClr val="000000"/>
                </a:solidFill>
                <a:latin typeface="HGP創英角ｺﾞｼｯｸUB" panose="020B0900000000000000" pitchFamily="50" charset="-128"/>
                <a:ea typeface="HGP創英角ｺﾞｼｯｸUB" panose="020B0900000000000000" pitchFamily="50" charset="-128"/>
              </a:rPr>
            </a:br>
            <a:endParaRPr kumimoji="1" lang="ja-JP" altLang="en-US" sz="1800" dirty="0">
              <a:latin typeface="HGP創英角ｺﾞｼｯｸUB" panose="020B0900000000000000" pitchFamily="50" charset="-128"/>
              <a:ea typeface="HGP創英角ｺﾞｼｯｸUB" panose="020B0900000000000000" pitchFamily="50" charset="-128"/>
            </a:endParaRPr>
          </a:p>
        </p:txBody>
      </p:sp>
      <p:sp>
        <p:nvSpPr>
          <p:cNvPr id="3" name="コンテンツ プレースホルダー 2">
            <a:extLst>
              <a:ext uri="{FF2B5EF4-FFF2-40B4-BE49-F238E27FC236}">
                <a16:creationId xmlns:a16="http://schemas.microsoft.com/office/drawing/2014/main" id="{58724EF2-9001-49F5-B560-324F8FE48F25}"/>
              </a:ext>
            </a:extLst>
          </p:cNvPr>
          <p:cNvSpPr>
            <a:spLocks noGrp="1"/>
          </p:cNvSpPr>
          <p:nvPr>
            <p:ph idx="1"/>
          </p:nvPr>
        </p:nvSpPr>
        <p:spPr>
          <a:xfrm>
            <a:off x="261935" y="1378175"/>
            <a:ext cx="6249065" cy="946082"/>
          </a:xfrm>
        </p:spPr>
        <p:txBody>
          <a:bodyPr>
            <a:normAutofit fontScale="92500"/>
          </a:bodyPr>
          <a:lstStyle/>
          <a:p>
            <a:pPr marL="0" indent="0">
              <a:buNone/>
            </a:pPr>
            <a:r>
              <a:rPr kumimoji="1" lang="ja-JP" altLang="en-US" sz="1400" dirty="0">
                <a:latin typeface="HGP創英角ｺﾞｼｯｸUB" panose="020B0900000000000000" pitchFamily="50" charset="-128"/>
                <a:ea typeface="HGP創英角ｺﾞｼｯｸUB" panose="020B0900000000000000" pitchFamily="50" charset="-128"/>
              </a:rPr>
              <a:t>会員の皆様には益々ご健勝のこととお慶び申し上げます。さて、見出しの研修会を下記の通り開催させて頂きます。多数ご参加くださいますよう</a:t>
            </a:r>
            <a:r>
              <a:rPr lang="ja-JP" altLang="en-US" sz="1400" dirty="0">
                <a:latin typeface="HGP創英角ｺﾞｼｯｸUB" panose="020B0900000000000000" pitchFamily="50" charset="-128"/>
                <a:ea typeface="HGP創英角ｺﾞｼｯｸUB" panose="020B0900000000000000" pitchFamily="50" charset="-128"/>
              </a:rPr>
              <a:t>ご案内申し上げます。なお、貴院にご勤務の先生方にお声がけ頂くなど、ご案内をよろしくお願い申し上げます。</a:t>
            </a:r>
            <a:endParaRPr lang="en-US" altLang="ja-JP" sz="1400" dirty="0">
              <a:latin typeface="HGP創英角ｺﾞｼｯｸUB" panose="020B0900000000000000" pitchFamily="50" charset="-128"/>
              <a:ea typeface="HGP創英角ｺﾞｼｯｸUB" panose="020B0900000000000000" pitchFamily="50" charset="-128"/>
            </a:endParaRPr>
          </a:p>
          <a:p>
            <a:pPr marL="0" indent="0" algn="r">
              <a:buNone/>
            </a:pPr>
            <a:r>
              <a:rPr kumimoji="1" lang="ja-JP" altLang="en-US" sz="1400" dirty="0">
                <a:latin typeface="HGP創英角ｺﾞｼｯｸUB" panose="020B0900000000000000" pitchFamily="50" charset="-128"/>
                <a:ea typeface="HGP創英角ｺﾞｼｯｸUB" panose="020B0900000000000000" pitchFamily="50" charset="-128"/>
              </a:rPr>
              <a:t>愛知県外科医会　会長　伊佐治　文朗</a:t>
            </a:r>
          </a:p>
        </p:txBody>
      </p:sp>
      <p:sp>
        <p:nvSpPr>
          <p:cNvPr id="4" name="四角形: 角を丸くする 3">
            <a:extLst>
              <a:ext uri="{FF2B5EF4-FFF2-40B4-BE49-F238E27FC236}">
                <a16:creationId xmlns:a16="http://schemas.microsoft.com/office/drawing/2014/main" id="{DC56DA50-30F7-425F-A13D-85B66FE97A0E}"/>
              </a:ext>
            </a:extLst>
          </p:cNvPr>
          <p:cNvSpPr/>
          <p:nvPr/>
        </p:nvSpPr>
        <p:spPr>
          <a:xfrm>
            <a:off x="143225" y="3568812"/>
            <a:ext cx="6571550" cy="2870837"/>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CA188361-BA76-457F-ABD4-F583FD3F5871}"/>
              </a:ext>
            </a:extLst>
          </p:cNvPr>
          <p:cNvSpPr txBox="1"/>
          <p:nvPr/>
        </p:nvSpPr>
        <p:spPr>
          <a:xfrm>
            <a:off x="439848" y="2058021"/>
            <a:ext cx="5740401" cy="646331"/>
          </a:xfrm>
          <a:prstGeom prst="rect">
            <a:avLst/>
          </a:prstGeom>
          <a:noFill/>
        </p:spPr>
        <p:txBody>
          <a:bodyPr wrap="square" rtlCol="0">
            <a:spAutoFit/>
          </a:bodyPr>
          <a:lstStyle/>
          <a:p>
            <a:pPr algn="ct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日時</a:t>
            </a:r>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　</a:t>
            </a:r>
            <a:r>
              <a:rPr kumimoji="1" lang="en-US" altLang="ja-JP" sz="2000" dirty="0">
                <a:latin typeface="HGP創英角ｺﾞｼｯｸUB" panose="020B0900000000000000" pitchFamily="50" charset="-128"/>
                <a:ea typeface="HGP創英角ｺﾞｼｯｸUB" panose="020B0900000000000000" pitchFamily="50" charset="-128"/>
              </a:rPr>
              <a:t>2024</a:t>
            </a:r>
            <a:r>
              <a:rPr kumimoji="1" lang="ja-JP" altLang="en-US" sz="2000" dirty="0">
                <a:latin typeface="HGP創英角ｺﾞｼｯｸUB" panose="020B0900000000000000" pitchFamily="50" charset="-128"/>
                <a:ea typeface="HGP創英角ｺﾞｼｯｸUB" panose="020B0900000000000000" pitchFamily="50" charset="-128"/>
              </a:rPr>
              <a:t>年</a:t>
            </a:r>
            <a:r>
              <a:rPr kumimoji="1" lang="en-US" altLang="ja-JP" sz="2000" dirty="0">
                <a:latin typeface="HGP創英角ｺﾞｼｯｸUB" panose="020B0900000000000000" pitchFamily="50" charset="-128"/>
                <a:ea typeface="HGP創英角ｺﾞｼｯｸUB" panose="020B0900000000000000" pitchFamily="50" charset="-128"/>
              </a:rPr>
              <a:t>9</a:t>
            </a:r>
            <a:r>
              <a:rPr kumimoji="1" lang="ja-JP" altLang="en-US" sz="2000" dirty="0">
                <a:latin typeface="HGP創英角ｺﾞｼｯｸUB" panose="020B0900000000000000" pitchFamily="50" charset="-128"/>
                <a:ea typeface="HGP創英角ｺﾞｼｯｸUB" panose="020B0900000000000000" pitchFamily="50" charset="-128"/>
              </a:rPr>
              <a:t>月</a:t>
            </a:r>
            <a:r>
              <a:rPr kumimoji="1" lang="en-US" altLang="ja-JP" sz="2000" dirty="0">
                <a:latin typeface="HGP創英角ｺﾞｼｯｸUB" panose="020B0900000000000000" pitchFamily="50" charset="-128"/>
                <a:ea typeface="HGP創英角ｺﾞｼｯｸUB" panose="020B0900000000000000" pitchFamily="50" charset="-128"/>
              </a:rPr>
              <a:t>26</a:t>
            </a:r>
            <a:r>
              <a:rPr kumimoji="1" lang="ja-JP" altLang="en-US" sz="2000" dirty="0">
                <a:latin typeface="HGP創英角ｺﾞｼｯｸUB" panose="020B0900000000000000" pitchFamily="50" charset="-128"/>
                <a:ea typeface="HGP創英角ｺﾞｼｯｸUB" panose="020B0900000000000000" pitchFamily="50" charset="-128"/>
              </a:rPr>
              <a:t>日</a:t>
            </a:r>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木</a:t>
            </a:r>
            <a:r>
              <a:rPr kumimoji="1" lang="en-US" altLang="ja-JP" sz="2000" dirty="0">
                <a:latin typeface="HGP創英角ｺﾞｼｯｸUB" panose="020B0900000000000000" pitchFamily="50" charset="-128"/>
                <a:ea typeface="HGP創英角ｺﾞｼｯｸUB" panose="020B0900000000000000" pitchFamily="50" charset="-128"/>
              </a:rPr>
              <a:t>) 14:00</a:t>
            </a:r>
            <a:r>
              <a:rPr kumimoji="1" lang="ja-JP" altLang="en-US" sz="2000" dirty="0">
                <a:latin typeface="HGP創英角ｺﾞｼｯｸUB" panose="020B0900000000000000" pitchFamily="50" charset="-128"/>
                <a:ea typeface="HGP創英角ｺﾞｼｯｸUB" panose="020B0900000000000000" pitchFamily="50" charset="-128"/>
              </a:rPr>
              <a:t>～</a:t>
            </a:r>
            <a:r>
              <a:rPr kumimoji="1" lang="en-US" altLang="ja-JP" sz="2000" dirty="0">
                <a:latin typeface="HGP創英角ｺﾞｼｯｸUB" panose="020B0900000000000000" pitchFamily="50" charset="-128"/>
                <a:ea typeface="HGP創英角ｺﾞｼｯｸUB" panose="020B0900000000000000" pitchFamily="50" charset="-128"/>
              </a:rPr>
              <a:t>16:00 </a:t>
            </a:r>
            <a:endParaRPr kumimoji="1" lang="ja-JP" altLang="en-US" sz="2000" dirty="0">
              <a:latin typeface="HGP創英角ｺﾞｼｯｸUB" panose="020B0900000000000000" pitchFamily="50" charset="-128"/>
              <a:ea typeface="HGP創英角ｺﾞｼｯｸUB" panose="020B0900000000000000" pitchFamily="50" charset="-128"/>
            </a:endParaRPr>
          </a:p>
        </p:txBody>
      </p:sp>
      <p:sp>
        <p:nvSpPr>
          <p:cNvPr id="6" name="テキスト ボックス 5">
            <a:extLst>
              <a:ext uri="{FF2B5EF4-FFF2-40B4-BE49-F238E27FC236}">
                <a16:creationId xmlns:a16="http://schemas.microsoft.com/office/drawing/2014/main" id="{6DFB38DB-F638-459A-9E7C-62DEB8472113}"/>
              </a:ext>
            </a:extLst>
          </p:cNvPr>
          <p:cNvSpPr txBox="1"/>
          <p:nvPr/>
        </p:nvSpPr>
        <p:spPr>
          <a:xfrm>
            <a:off x="439848" y="2763542"/>
            <a:ext cx="7143751" cy="1323439"/>
          </a:xfrm>
          <a:prstGeom prst="rect">
            <a:avLst/>
          </a:prstGeom>
          <a:noFill/>
        </p:spPr>
        <p:txBody>
          <a:bodyPr wrap="square" rtlCol="0">
            <a:spAutoFit/>
          </a:bodyPr>
          <a:lstStyle/>
          <a:p>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場所</a:t>
            </a:r>
            <a:r>
              <a:rPr kumimoji="1" lang="en-US" altLang="ja-JP" sz="2000" dirty="0">
                <a:latin typeface="HGP創英角ｺﾞｼｯｸUB" panose="020B0900000000000000" pitchFamily="50" charset="-128"/>
                <a:ea typeface="HGP創英角ｺﾞｼｯｸUB" panose="020B0900000000000000" pitchFamily="50" charset="-128"/>
              </a:rPr>
              <a:t>】</a:t>
            </a:r>
            <a:r>
              <a:rPr kumimoji="1" lang="ja-JP" altLang="en-US" sz="2000" dirty="0">
                <a:latin typeface="HGP創英角ｺﾞｼｯｸUB" panose="020B0900000000000000" pitchFamily="50" charset="-128"/>
                <a:ea typeface="HGP創英角ｺﾞｼｯｸUB" panose="020B0900000000000000" pitchFamily="50" charset="-128"/>
              </a:rPr>
              <a:t>　ホテルメルパルク名古屋　３</a:t>
            </a:r>
            <a:r>
              <a:rPr kumimoji="1" lang="en-US" altLang="ja-JP" sz="2000" dirty="0">
                <a:latin typeface="HGP創英角ｺﾞｼｯｸUB" panose="020B0900000000000000" pitchFamily="50" charset="-128"/>
                <a:ea typeface="HGP創英角ｺﾞｼｯｸUB" panose="020B0900000000000000" pitchFamily="50" charset="-128"/>
              </a:rPr>
              <a:t>F</a:t>
            </a:r>
            <a:r>
              <a:rPr kumimoji="1" lang="ja-JP" altLang="en-US" sz="2000" dirty="0">
                <a:latin typeface="HGP創英角ｺﾞｼｯｸUB" panose="020B0900000000000000" pitchFamily="50" charset="-128"/>
                <a:ea typeface="HGP創英角ｺﾞｼｯｸUB" panose="020B0900000000000000" pitchFamily="50" charset="-128"/>
              </a:rPr>
              <a:t>　若葉</a:t>
            </a:r>
            <a:endParaRPr kumimoji="1" lang="en-US" altLang="ja-JP" sz="2000" dirty="0">
              <a:latin typeface="HGP創英角ｺﾞｼｯｸUB" panose="020B0900000000000000" pitchFamily="50" charset="-128"/>
              <a:ea typeface="HGP創英角ｺﾞｼｯｸUB" panose="020B0900000000000000" pitchFamily="50" charset="-128"/>
            </a:endParaRPr>
          </a:p>
          <a:p>
            <a:r>
              <a:rPr kumimoji="1" lang="en-US" altLang="ja-JP" sz="2000" dirty="0">
                <a:latin typeface="HGP創英角ｺﾞｼｯｸUB" panose="020B0900000000000000" pitchFamily="50" charset="-128"/>
                <a:ea typeface="HGP創英角ｺﾞｼｯｸUB" panose="020B0900000000000000" pitchFamily="50" charset="-128"/>
              </a:rPr>
              <a:t>                          </a:t>
            </a:r>
            <a:r>
              <a:rPr kumimoji="1" lang="ja-JP" altLang="en-US" sz="2000" dirty="0">
                <a:latin typeface="HGP創英角ｺﾞｼｯｸUB" panose="020B0900000000000000" pitchFamily="50" charset="-128"/>
                <a:ea typeface="HGP創英角ｺﾞｼｯｸUB" panose="020B0900000000000000" pitchFamily="50" charset="-128"/>
              </a:rPr>
              <a:t>　（名古屋市東区葵</a:t>
            </a:r>
            <a:r>
              <a:rPr kumimoji="1" lang="en-US" altLang="ja-JP" sz="2000" dirty="0">
                <a:latin typeface="HGP創英角ｺﾞｼｯｸUB" panose="020B0900000000000000" pitchFamily="50" charset="-128"/>
                <a:ea typeface="HGP創英角ｺﾞｼｯｸUB" panose="020B0900000000000000" pitchFamily="50" charset="-128"/>
              </a:rPr>
              <a:t>3-16-16)</a:t>
            </a:r>
          </a:p>
          <a:p>
            <a:endParaRPr kumimoji="1" lang="en-US" altLang="ja-JP" sz="2000" dirty="0">
              <a:latin typeface="HGP創英角ｺﾞｼｯｸUB" panose="020B0900000000000000" pitchFamily="50" charset="-128"/>
              <a:ea typeface="HGP創英角ｺﾞｼｯｸUB" panose="020B0900000000000000" pitchFamily="50" charset="-128"/>
            </a:endParaRPr>
          </a:p>
          <a:p>
            <a:r>
              <a:rPr kumimoji="1" lang="ja-JP" altLang="en-US" sz="2000" dirty="0">
                <a:latin typeface="HGP創英角ｺﾞｼｯｸUB" panose="020B0900000000000000" pitchFamily="50" charset="-128"/>
                <a:ea typeface="HGP創英角ｺﾞｼｯｸUB" panose="020B0900000000000000" pitchFamily="50" charset="-128"/>
              </a:rPr>
              <a:t>　　　　</a:t>
            </a:r>
            <a:endParaRPr kumimoji="1" lang="en-US" altLang="ja-JP" sz="2000"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a:extLst>
              <a:ext uri="{FF2B5EF4-FFF2-40B4-BE49-F238E27FC236}">
                <a16:creationId xmlns:a16="http://schemas.microsoft.com/office/drawing/2014/main" id="{DF6CE7DC-5E31-4519-BA3E-136E86BFFCDC}"/>
              </a:ext>
            </a:extLst>
          </p:cNvPr>
          <p:cNvSpPr txBox="1"/>
          <p:nvPr/>
        </p:nvSpPr>
        <p:spPr>
          <a:xfrm>
            <a:off x="1298856" y="8778470"/>
            <a:ext cx="5638800" cy="338554"/>
          </a:xfrm>
          <a:prstGeom prst="rect">
            <a:avLst/>
          </a:prstGeom>
          <a:noFill/>
        </p:spPr>
        <p:txBody>
          <a:bodyPr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共催：愛知県外科医会</a:t>
            </a:r>
            <a:r>
              <a:rPr kumimoji="1" lang="en-US" altLang="ja-JP" sz="1600" dirty="0">
                <a:latin typeface="HGP創英角ｺﾞｼｯｸUB" panose="020B0900000000000000" pitchFamily="50" charset="-128"/>
                <a:ea typeface="HGP創英角ｺﾞｼｯｸUB" panose="020B0900000000000000" pitchFamily="50" charset="-128"/>
              </a:rPr>
              <a:t>/</a:t>
            </a:r>
            <a:r>
              <a:rPr kumimoji="1" lang="ja-JP" altLang="en-US" sz="1600" dirty="0">
                <a:latin typeface="HGP創英角ｺﾞｼｯｸUB" panose="020B0900000000000000" pitchFamily="50" charset="-128"/>
                <a:ea typeface="HGP創英角ｺﾞｼｯｸUB" panose="020B0900000000000000" pitchFamily="50" charset="-128"/>
              </a:rPr>
              <a:t>塩野義製薬株式会社</a:t>
            </a:r>
          </a:p>
        </p:txBody>
      </p:sp>
      <p:sp>
        <p:nvSpPr>
          <p:cNvPr id="15" name="テキスト ボックス 14">
            <a:extLst>
              <a:ext uri="{FF2B5EF4-FFF2-40B4-BE49-F238E27FC236}">
                <a16:creationId xmlns:a16="http://schemas.microsoft.com/office/drawing/2014/main" id="{8872459E-84B1-4BC2-8351-971C60CBB6A7}"/>
              </a:ext>
            </a:extLst>
          </p:cNvPr>
          <p:cNvSpPr txBox="1"/>
          <p:nvPr/>
        </p:nvSpPr>
        <p:spPr>
          <a:xfrm>
            <a:off x="143225" y="6461511"/>
            <a:ext cx="7143751" cy="1292662"/>
          </a:xfrm>
          <a:prstGeom prst="rect">
            <a:avLst/>
          </a:prstGeom>
          <a:noFill/>
        </p:spPr>
        <p:txBody>
          <a:bodyPr wrap="square" rtlCol="0">
            <a:spAutoFit/>
          </a:bodyPr>
          <a:lstStyle/>
          <a:p>
            <a:r>
              <a:rPr kumimoji="1" lang="ja-JP" altLang="en-US" sz="1300" dirty="0">
                <a:latin typeface="HGP創英角ｺﾞｼｯｸUB" panose="020B0900000000000000" pitchFamily="50" charset="-128"/>
                <a:ea typeface="HGP創英角ｺﾞｼｯｸUB" panose="020B0900000000000000" pitchFamily="50" charset="-128"/>
              </a:rPr>
              <a:t>■当講演会における認定単位数　２</a:t>
            </a:r>
            <a:r>
              <a:rPr kumimoji="1" lang="ja-JP" altLang="en-US" sz="1300">
                <a:latin typeface="HGP創英角ｺﾞｼｯｸUB" panose="020B0900000000000000" pitchFamily="50" charset="-128"/>
                <a:ea typeface="HGP創英角ｺﾞｼｯｸUB" panose="020B0900000000000000" pitchFamily="50" charset="-128"/>
              </a:rPr>
              <a:t>単位　　　　　</a:t>
            </a:r>
            <a:r>
              <a:rPr kumimoji="1" lang="ja-JP" altLang="en-US" sz="1300" dirty="0">
                <a:latin typeface="HGP創英角ｺﾞｼｯｸUB" panose="020B0900000000000000" pitchFamily="50" charset="-128"/>
                <a:ea typeface="HGP創英角ｺﾞｼｯｸUB" panose="020B0900000000000000" pitchFamily="50" charset="-128"/>
              </a:rPr>
              <a:t>カリキュラムコード </a:t>
            </a:r>
            <a:r>
              <a:rPr kumimoji="1" lang="en-US" altLang="ja-JP" sz="1300" dirty="0">
                <a:latin typeface="HGP創英角ｺﾞｼｯｸUB" panose="020B0900000000000000" pitchFamily="50" charset="-128"/>
                <a:ea typeface="HGP創英角ｺﾞｼｯｸUB" panose="020B0900000000000000" pitchFamily="50" charset="-128"/>
              </a:rPr>
              <a:t>【8</a:t>
            </a:r>
            <a:r>
              <a:rPr kumimoji="1" lang="ja-JP" altLang="en-US" sz="1300" dirty="0">
                <a:latin typeface="HGP創英角ｺﾞｼｯｸUB" panose="020B0900000000000000" pitchFamily="50" charset="-128"/>
                <a:ea typeface="HGP創英角ｺﾞｼｯｸUB" panose="020B0900000000000000" pitchFamily="50" charset="-128"/>
              </a:rPr>
              <a:t>、</a:t>
            </a:r>
            <a:r>
              <a:rPr kumimoji="1" lang="en-US" altLang="ja-JP" sz="1300" dirty="0">
                <a:latin typeface="HGP創英角ｺﾞｼｯｸUB" panose="020B0900000000000000" pitchFamily="50" charset="-128"/>
                <a:ea typeface="HGP創英角ｺﾞｼｯｸUB" panose="020B0900000000000000" pitchFamily="50" charset="-128"/>
              </a:rPr>
              <a:t>10】</a:t>
            </a:r>
            <a:r>
              <a:rPr kumimoji="1" lang="ja-JP" altLang="en-US" sz="1300" dirty="0">
                <a:latin typeface="HGP創英角ｺﾞｼｯｸUB" panose="020B0900000000000000" pitchFamily="50" charset="-128"/>
                <a:ea typeface="HGP創英角ｺﾞｼｯｸUB" panose="020B0900000000000000" pitchFamily="50" charset="-128"/>
              </a:rPr>
              <a:t>　</a:t>
            </a:r>
            <a:endParaRPr kumimoji="1" lang="en-US" altLang="ja-JP" sz="1300" dirty="0">
              <a:latin typeface="HGP創英角ｺﾞｼｯｸUB" panose="020B0900000000000000" pitchFamily="50" charset="-128"/>
              <a:ea typeface="HGP創英角ｺﾞｼｯｸUB" panose="020B0900000000000000" pitchFamily="50" charset="-128"/>
            </a:endParaRPr>
          </a:p>
          <a:p>
            <a:r>
              <a:rPr kumimoji="1" lang="ja-JP" altLang="en-US" sz="1300" dirty="0">
                <a:latin typeface="HGP創英角ｺﾞｼｯｸUB" panose="020B0900000000000000" pitchFamily="50" charset="-128"/>
                <a:ea typeface="HGP創英角ｺﾞｼｯｸUB" panose="020B0900000000000000" pitchFamily="50" charset="-128"/>
              </a:rPr>
              <a:t>■</a:t>
            </a:r>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受講の場合は、お手数ですが</a:t>
            </a:r>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登録を</a:t>
            </a:r>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9</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25</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日（水）までにお願いします。</a:t>
            </a:r>
            <a:endPar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　　（裏面参照）</a:t>
            </a:r>
            <a:endPar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300" u="sng" dirty="0">
                <a:latin typeface="HGP創英角ｺﾞｼｯｸUB" panose="020B0900000000000000" pitchFamily="50" charset="-128"/>
                <a:ea typeface="HGP創英角ｺﾞｼｯｸUB" panose="020B0900000000000000" pitchFamily="50" charset="-128"/>
              </a:rPr>
              <a:t>■</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現地受講をご希望の方は、</a:t>
            </a:r>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9</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10</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日（火）までに別紙「現地参加申込用紙」を愛知県</a:t>
            </a:r>
            <a:endPar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　 外科医会事務局あて</a:t>
            </a:r>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FAX</a:t>
            </a:r>
            <a:r>
              <a:rPr kumimoji="1" lang="ja-JP" altLang="en-US" sz="1300" dirty="0">
                <a:solidFill>
                  <a:srgbClr val="FF0000"/>
                </a:solidFill>
                <a:latin typeface="HGP創英角ｺﾞｼｯｸUB" panose="020B0900000000000000" pitchFamily="50" charset="-128"/>
                <a:ea typeface="HGP創英角ｺﾞｼｯｸUB" panose="020B0900000000000000" pitchFamily="50" charset="-128"/>
              </a:rPr>
              <a:t>願います。</a:t>
            </a:r>
            <a:endPar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endParaRPr>
          </a:p>
          <a:p>
            <a:r>
              <a:rPr kumimoji="1" lang="en-US" altLang="ja-JP" sz="1300" dirty="0">
                <a:solidFill>
                  <a:srgbClr val="FF0000"/>
                </a:solidFill>
                <a:latin typeface="HGP創英角ｺﾞｼｯｸUB" panose="020B0900000000000000" pitchFamily="50" charset="-128"/>
                <a:ea typeface="HGP創英角ｺﾞｼｯｸUB" panose="020B0900000000000000" pitchFamily="50" charset="-128"/>
              </a:rPr>
              <a:t>   </a:t>
            </a:r>
            <a:r>
              <a:rPr kumimoji="1" lang="ja-JP" altLang="en-US" sz="1300" dirty="0">
                <a:latin typeface="HGP創英角ｺﾞｼｯｸUB" panose="020B0900000000000000" pitchFamily="50" charset="-128"/>
                <a:ea typeface="HGP創英角ｺﾞｼｯｸUB" panose="020B0900000000000000" pitchFamily="50" charset="-128"/>
              </a:rPr>
              <a:t>現地受講は事前申込み、定員４０名としております。</a:t>
            </a:r>
          </a:p>
        </p:txBody>
      </p:sp>
      <p:sp>
        <p:nvSpPr>
          <p:cNvPr id="16" name="テキスト ボックス 15">
            <a:extLst>
              <a:ext uri="{FF2B5EF4-FFF2-40B4-BE49-F238E27FC236}">
                <a16:creationId xmlns:a16="http://schemas.microsoft.com/office/drawing/2014/main" id="{D0C204D8-726B-42F8-A8CC-887F7F866074}"/>
              </a:ext>
            </a:extLst>
          </p:cNvPr>
          <p:cNvSpPr txBox="1"/>
          <p:nvPr/>
        </p:nvSpPr>
        <p:spPr>
          <a:xfrm>
            <a:off x="-1100555" y="4627893"/>
            <a:ext cx="7518707" cy="2092881"/>
          </a:xfrm>
          <a:prstGeom prst="rect">
            <a:avLst/>
          </a:prstGeom>
          <a:noFill/>
        </p:spPr>
        <p:txBody>
          <a:bodyPr wrap="square" rtlCol="0">
            <a:spAutoFit/>
          </a:bodyPr>
          <a:lstStyle/>
          <a:p>
            <a:r>
              <a:rPr kumimoji="1" lang="ja-JP" altLang="en-US" dirty="0">
                <a:latin typeface="HGP創英角ｺﾞｼｯｸUB" panose="020B0900000000000000" pitchFamily="50" charset="-128"/>
                <a:ea typeface="HGP創英角ｺﾞｼｯｸUB" panose="020B0900000000000000" pitchFamily="50" charset="-128"/>
              </a:rPr>
              <a:t> 　　　　　　　　　　 　　 </a:t>
            </a:r>
            <a:r>
              <a:rPr kumimoji="1" lang="ja-JP" altLang="en-US" sz="1600" dirty="0">
                <a:latin typeface="HGP創英角ｺﾞｼｯｸUB" panose="020B0900000000000000" pitchFamily="50" charset="-128"/>
                <a:ea typeface="HGP創英角ｺﾞｼｯｸUB" panose="020B0900000000000000" pitchFamily="50" charset="-128"/>
              </a:rPr>
              <a:t>演題：「新型コロナとインフルエンザの最近の話題」 　</a:t>
            </a:r>
            <a:r>
              <a:rPr kumimoji="1" lang="en-US" altLang="ja-JP" sz="1600" dirty="0">
                <a:latin typeface="HGP創英角ｺﾞｼｯｸUB" panose="020B0900000000000000" pitchFamily="50" charset="-128"/>
                <a:ea typeface="HGP創英角ｺﾞｼｯｸUB" panose="020B0900000000000000" pitchFamily="50" charset="-128"/>
              </a:rPr>
              <a:t>WEB</a:t>
            </a:r>
            <a:r>
              <a:rPr kumimoji="1" lang="ja-JP" altLang="en-US" sz="1600" dirty="0">
                <a:latin typeface="HGP創英角ｺﾞｼｯｸUB" panose="020B0900000000000000" pitchFamily="50" charset="-128"/>
                <a:ea typeface="HGP創英角ｺﾞｼｯｸUB" panose="020B0900000000000000" pitchFamily="50" charset="-128"/>
              </a:rPr>
              <a:t>配信</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en-US" altLang="ja-JP" sz="1600" dirty="0">
                <a:latin typeface="HGP創英角ｺﾞｼｯｸUB" panose="020B0900000000000000" pitchFamily="50" charset="-128"/>
                <a:ea typeface="HGP創英角ｺﾞｼｯｸUB" panose="020B0900000000000000" pitchFamily="50" charset="-128"/>
              </a:rPr>
              <a:t>                              </a:t>
            </a:r>
            <a:r>
              <a:rPr kumimoji="1" lang="ja-JP" altLang="en-US" sz="1600" dirty="0">
                <a:latin typeface="HGP創英角ｺﾞｼｯｸUB" panose="020B0900000000000000" pitchFamily="50" charset="-128"/>
                <a:ea typeface="HGP創英角ｺﾞｼｯｸUB" panose="020B0900000000000000" pitchFamily="50" charset="-128"/>
              </a:rPr>
              <a:t>講師：学校法人聖マリアンナ医科大学感染症学講座</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　　　　　　　　　　　　　　　　　　　　 主任教授     國島　広之　先生　　　　　　　　　　　　　 </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　　　　　　　　　　　　 　講演②　</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　　　　　　　　　　　　　　  演題：「</a:t>
            </a:r>
            <a:r>
              <a:rPr kumimoji="1" lang="en-US" altLang="ja-JP" sz="1600" dirty="0">
                <a:latin typeface="HGP創英角ｺﾞｼｯｸUB" panose="020B0900000000000000" pitchFamily="50" charset="-128"/>
                <a:ea typeface="HGP創英角ｺﾞｼｯｸUB" panose="020B0900000000000000" pitchFamily="50" charset="-128"/>
              </a:rPr>
              <a:t>Hybrid ER System</a:t>
            </a:r>
            <a:r>
              <a:rPr kumimoji="1" lang="ja-JP" altLang="en-US" sz="1600" dirty="0">
                <a:latin typeface="HGP創英角ｺﾞｼｯｸUB" panose="020B0900000000000000" pitchFamily="50" charset="-128"/>
                <a:ea typeface="HGP創英角ｺﾞｼｯｸUB" panose="020B0900000000000000" pitchFamily="50" charset="-128"/>
              </a:rPr>
              <a:t>を利用した救急診療」</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　　　　　　　　　　　　　 　 講師：公益社団法人日本海員掖済会名古屋掖済会病院</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　　　　　　　　　　　　　　　　　      救急科　　　　小川　健一朗　先生　</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　　　　　　　　　　　　　　 </a:t>
            </a:r>
            <a:endParaRPr kumimoji="1" lang="en-US" altLang="ja-JP" sz="1600" dirty="0">
              <a:latin typeface="HGP創英角ｺﾞｼｯｸUB" panose="020B0900000000000000" pitchFamily="50" charset="-128"/>
              <a:ea typeface="HGP創英角ｺﾞｼｯｸUB" panose="020B0900000000000000" pitchFamily="50" charset="-128"/>
            </a:endParaRPr>
          </a:p>
        </p:txBody>
      </p:sp>
      <p:sp>
        <p:nvSpPr>
          <p:cNvPr id="18" name="テキスト ボックス 17">
            <a:extLst>
              <a:ext uri="{FF2B5EF4-FFF2-40B4-BE49-F238E27FC236}">
                <a16:creationId xmlns:a16="http://schemas.microsoft.com/office/drawing/2014/main" id="{0B3F57BC-D77C-42CB-8A0B-E0259E68992B}"/>
              </a:ext>
            </a:extLst>
          </p:cNvPr>
          <p:cNvSpPr txBox="1"/>
          <p:nvPr/>
        </p:nvSpPr>
        <p:spPr>
          <a:xfrm>
            <a:off x="440860" y="3590674"/>
            <a:ext cx="5891214" cy="1077218"/>
          </a:xfrm>
          <a:prstGeom prst="rect">
            <a:avLst/>
          </a:prstGeom>
          <a:noFill/>
        </p:spPr>
        <p:txBody>
          <a:bodyPr wrap="square" rtlCol="0">
            <a:spAutoFit/>
          </a:bodyPr>
          <a:lstStyle/>
          <a:p>
            <a:r>
              <a:rPr kumimoji="1" lang="ja-JP" altLang="en-US" sz="1600" dirty="0">
                <a:latin typeface="HGP創英角ｺﾞｼｯｸUB" panose="020B0900000000000000" pitchFamily="50" charset="-128"/>
                <a:ea typeface="HGP創英角ｺﾞｼｯｸUB" panose="020B0900000000000000" pitchFamily="50" charset="-128"/>
              </a:rPr>
              <a:t>１．会長挨拶　　愛知県外科医会  会長　  伊佐治文朗</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２．講演</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latin typeface="HGP創英角ｺﾞｼｯｸUB" panose="020B0900000000000000" pitchFamily="50" charset="-128"/>
                <a:ea typeface="HGP創英角ｺﾞｼｯｸUB" panose="020B0900000000000000" pitchFamily="50" charset="-128"/>
              </a:rPr>
              <a:t>　　   座長： 　　 愛知県外科医会 副会長　松崎安孝</a:t>
            </a:r>
            <a:endParaRPr kumimoji="1" lang="en-US" altLang="ja-JP" sz="1600" dirty="0">
              <a:latin typeface="HGP創英角ｺﾞｼｯｸUB" panose="020B0900000000000000" pitchFamily="50" charset="-128"/>
              <a:ea typeface="HGP創英角ｺﾞｼｯｸUB" panose="020B0900000000000000" pitchFamily="50" charset="-128"/>
            </a:endParaRPr>
          </a:p>
          <a:p>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　　</a:t>
            </a:r>
            <a:r>
              <a:rPr kumimoji="1" lang="ja-JP" altLang="en-US" sz="1600" dirty="0">
                <a:latin typeface="HGP創英角ｺﾞｼｯｸUB" panose="020B0900000000000000" pitchFamily="50" charset="-128"/>
                <a:ea typeface="HGP創英角ｺﾞｼｯｸUB" panose="020B0900000000000000" pitchFamily="50" charset="-128"/>
              </a:rPr>
              <a:t>講演①</a:t>
            </a:r>
            <a:endParaRPr kumimoji="1" lang="en-US" altLang="ja-JP" sz="1600" dirty="0">
              <a:latin typeface="HGP創英角ｺﾞｼｯｸUB" panose="020B0900000000000000" pitchFamily="50" charset="-128"/>
              <a:ea typeface="HGP創英角ｺﾞｼｯｸUB" panose="020B0900000000000000" pitchFamily="50" charset="-128"/>
            </a:endParaRPr>
          </a:p>
        </p:txBody>
      </p:sp>
      <p:sp>
        <p:nvSpPr>
          <p:cNvPr id="8" name="テキスト ボックス 7">
            <a:extLst>
              <a:ext uri="{FF2B5EF4-FFF2-40B4-BE49-F238E27FC236}">
                <a16:creationId xmlns:a16="http://schemas.microsoft.com/office/drawing/2014/main" id="{B238A51C-6C5E-7CF0-CBA5-BBAEA4E3B50B}"/>
              </a:ext>
            </a:extLst>
          </p:cNvPr>
          <p:cNvSpPr txBox="1"/>
          <p:nvPr/>
        </p:nvSpPr>
        <p:spPr>
          <a:xfrm>
            <a:off x="72204" y="7870529"/>
            <a:ext cx="7434476" cy="1077218"/>
          </a:xfrm>
          <a:prstGeom prst="rect">
            <a:avLst/>
          </a:prstGeom>
          <a:noFill/>
        </p:spPr>
        <p:txBody>
          <a:bodyPr wrap="square" lIns="0" tIns="0" rIns="0" bIns="0">
            <a:spAutoFit/>
          </a:bodyPr>
          <a:lstStyle/>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医薬関係者</a:t>
            </a:r>
            <a:r>
              <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以外の参加はご遠慮いただいております。</a:t>
            </a:r>
          </a:p>
          <a:p>
            <a:pPr marL="0" marR="0" lvl="0" indent="0" algn="l" defTabSz="457200" rtl="0" eaLnBrk="1" fontAlgn="auto" latinLnBrk="0" hangingPunct="1">
              <a:lnSpc>
                <a:spcPts val="14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主として医師、歯科医師、薬剤師、看護師、診療放射線技師、臨床検査技師、臨床心理士等の医療 専門家</a:t>
            </a: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（医学部・薬学部等の学生を含む）及び医療施設において医療に従事する職員。</a:t>
            </a: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本講演会ではご参加の確認の為、ご施設名・ご芳名・ご職種等を取得させていただきます。</a:t>
            </a:r>
          </a:p>
          <a:p>
            <a:pPr marL="0" marR="0" lvl="0" indent="0" algn="l" defTabSz="457200" rtl="0" eaLnBrk="1" fontAlgn="auto" latinLnBrk="0" hangingPunct="1">
              <a:lnSpc>
                <a:spcPts val="14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当該情報は、本講演会の運営及び塩野義製薬株式会社からの製品等の情報提供の目的に使用させて頂きます。</a:t>
            </a:r>
            <a:endParaRPr kumimoji="1" lang="en-US" altLang="ja-JP"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457200" rtl="0" eaLnBrk="1" fontAlgn="auto" latinLnBrk="0" hangingPunct="1">
              <a:lnSpc>
                <a:spcPts val="1400"/>
              </a:lnSpc>
              <a:spcBef>
                <a:spcPts val="0"/>
              </a:spcBef>
              <a:spcAft>
                <a:spcPts val="0"/>
              </a:spcAft>
              <a:buClrTx/>
              <a:buSzTx/>
              <a:buFontTx/>
              <a:buNone/>
              <a:tabLst/>
              <a:defRPr/>
            </a:pPr>
            <a:endParaRPr kumimoji="1" lang="ja-JP" altLang="en-US" sz="11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5700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63F388B1-083E-41B9-9288-B15FB553E51B}"/>
              </a:ext>
            </a:extLst>
          </p:cNvPr>
          <p:cNvSpPr>
            <a:spLocks noGrp="1"/>
          </p:cNvSpPr>
          <p:nvPr>
            <p:ph type="title"/>
          </p:nvPr>
        </p:nvSpPr>
        <p:spPr>
          <a:xfrm>
            <a:off x="0" y="4369564"/>
            <a:ext cx="6858000" cy="482844"/>
          </a:xfrm>
          <a:solidFill>
            <a:srgbClr val="0070C0"/>
          </a:solidFill>
        </p:spPr>
        <p:txBody>
          <a:bodyPr>
            <a:noAutofit/>
          </a:bodyPr>
          <a:lstStyle/>
          <a:p>
            <a:pPr algn="ctr"/>
            <a:r>
              <a:rPr lang="en-US" altLang="ja-JP" sz="2400" dirty="0">
                <a:solidFill>
                  <a:schemeClr val="bg1"/>
                </a:solidFill>
                <a:latin typeface="HGP創英角ｺﾞｼｯｸUB" panose="020B0900000000000000" pitchFamily="50" charset="-128"/>
                <a:ea typeface="HGP創英角ｺﾞｼｯｸUB" panose="020B0900000000000000" pitchFamily="50" charset="-128"/>
              </a:rPr>
              <a:t>Web</a:t>
            </a:r>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視聴の事前登録のご案内</a:t>
            </a:r>
            <a:endParaRPr kumimoji="1"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 name="テキスト ボックス 1">
            <a:extLst>
              <a:ext uri="{FF2B5EF4-FFF2-40B4-BE49-F238E27FC236}">
                <a16:creationId xmlns:a16="http://schemas.microsoft.com/office/drawing/2014/main" id="{84C33280-4A73-4C06-9040-B951FA45D169}"/>
              </a:ext>
            </a:extLst>
          </p:cNvPr>
          <p:cNvSpPr txBox="1"/>
          <p:nvPr/>
        </p:nvSpPr>
        <p:spPr>
          <a:xfrm>
            <a:off x="103964" y="4981318"/>
            <a:ext cx="6891008" cy="4224233"/>
          </a:xfrm>
          <a:prstGeom prst="rect">
            <a:avLst/>
          </a:prstGeom>
          <a:noFill/>
        </p:spPr>
        <p:txBody>
          <a:bodyPr wrap="square" rtlCol="0">
            <a:spAutoFit/>
          </a:bodyPr>
          <a:lstStyle/>
          <a:p>
            <a:r>
              <a:rPr kumimoji="1" lang="ja-JP" altLang="en-US" sz="1400" dirty="0">
                <a:latin typeface="HGP創英角ｺﾞｼｯｸUB" panose="020B0900000000000000" pitchFamily="50" charset="-128"/>
                <a:ea typeface="HGP創英角ｺﾞｼｯｸUB" panose="020B0900000000000000" pitchFamily="50" charset="-128"/>
              </a:rPr>
              <a:t>右の二次元コードを読み込み、</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en-US" altLang="ja-JP" sz="1400" dirty="0">
                <a:latin typeface="HGP創英角ｺﾞｼｯｸUB" panose="020B0900000000000000" pitchFamily="50" charset="-128"/>
                <a:ea typeface="HGP創英角ｺﾞｼｯｸUB" panose="020B0900000000000000" pitchFamily="50" charset="-128"/>
              </a:rPr>
              <a:t> </a:t>
            </a:r>
            <a:r>
              <a:rPr kumimoji="1" lang="ja-JP" altLang="en-US" sz="1400" dirty="0">
                <a:latin typeface="HGP創英角ｺﾞｼｯｸUB" panose="020B0900000000000000" pitchFamily="50" charset="-128"/>
                <a:ea typeface="HGP創英角ｺﾞｼｯｸUB" panose="020B0900000000000000" pitchFamily="50" charset="-128"/>
              </a:rPr>
              <a:t>「ご施設名」・「ご芳名」・「</a:t>
            </a:r>
            <a:r>
              <a:rPr kumimoji="1" lang="en-US" altLang="ja-JP" sz="1400" dirty="0">
                <a:latin typeface="HGP創英角ｺﾞｼｯｸUB" panose="020B0900000000000000" pitchFamily="50" charset="-128"/>
                <a:ea typeface="HGP創英角ｺﾞｼｯｸUB" panose="020B0900000000000000" pitchFamily="50" charset="-128"/>
              </a:rPr>
              <a:t>mail</a:t>
            </a:r>
            <a:r>
              <a:rPr kumimoji="1" lang="ja-JP" altLang="en-US" sz="1400" dirty="0">
                <a:latin typeface="HGP創英角ｺﾞｼｯｸUB" panose="020B0900000000000000" pitchFamily="50" charset="-128"/>
                <a:ea typeface="HGP創英角ｺﾞｼｯｸUB" panose="020B0900000000000000" pitchFamily="50" charset="-128"/>
              </a:rPr>
              <a:t>アドレス」等を記載し送信下さい。　　　　　　</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登録頂いたアドレスに視聴</a:t>
            </a:r>
            <a:r>
              <a:rPr kumimoji="1" lang="en-US" altLang="ja-JP" sz="1400" dirty="0">
                <a:latin typeface="HGP創英角ｺﾞｼｯｸUB" panose="020B0900000000000000" pitchFamily="50" charset="-128"/>
                <a:ea typeface="HGP創英角ｺﾞｼｯｸUB" panose="020B0900000000000000" pitchFamily="50" charset="-128"/>
              </a:rPr>
              <a:t>URL</a:t>
            </a:r>
            <a:r>
              <a:rPr kumimoji="1" lang="ja-JP" altLang="en-US" sz="1400" dirty="0">
                <a:latin typeface="HGP創英角ｺﾞｼｯｸUB" panose="020B0900000000000000" pitchFamily="50" charset="-128"/>
                <a:ea typeface="HGP創英角ｺﾞｼｯｸUB" panose="020B0900000000000000" pitchFamily="50" charset="-128"/>
              </a:rPr>
              <a:t>を送付いたします。</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二次元コードが使用できない場は</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下記</a:t>
            </a:r>
            <a:r>
              <a:rPr kumimoji="1" lang="en-US" altLang="ja-JP" sz="1400" dirty="0">
                <a:latin typeface="HGP創英角ｺﾞｼｯｸUB" panose="020B0900000000000000" pitchFamily="50" charset="-128"/>
                <a:ea typeface="HGP創英角ｺﾞｼｯｸUB" panose="020B0900000000000000" pitchFamily="50" charset="-128"/>
              </a:rPr>
              <a:t>URL</a:t>
            </a:r>
            <a:r>
              <a:rPr kumimoji="1" lang="ja-JP" altLang="en-US" sz="1400" dirty="0">
                <a:latin typeface="HGP創英角ｺﾞｼｯｸUB" panose="020B0900000000000000" pitchFamily="50" charset="-128"/>
                <a:ea typeface="HGP創英角ｺﾞｼｯｸUB" panose="020B0900000000000000" pitchFamily="50" charset="-128"/>
              </a:rPr>
              <a:t>から直接アクセスお願い致します。</a:t>
            </a:r>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dirty="0">
                <a:solidFill>
                  <a:srgbClr val="0070C0"/>
                </a:solidFill>
                <a:latin typeface="HGP創英角ｺﾞｼｯｸUB" panose="020B0900000000000000" pitchFamily="50" charset="-128"/>
                <a:ea typeface="HGP創英角ｺﾞｼｯｸUB" panose="020B0900000000000000" pitchFamily="50" charset="-128"/>
              </a:rPr>
              <a:t>　　</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lang="en-US" altLang="ja-JP" sz="1000" u="sng" dirty="0">
                <a:solidFill>
                  <a:srgbClr val="467886"/>
                </a:solidFill>
                <a:effectLst/>
                <a:latin typeface="游ゴシック" panose="020B0400000000000000" pitchFamily="50" charset="-128"/>
                <a:ea typeface="游ゴシック" panose="020B0400000000000000" pitchFamily="50" charset="-128"/>
                <a:cs typeface="ＭＳ Ｐゴシック" panose="020B0600070205080204" pitchFamily="50" charset="-128"/>
                <a:hlinkClick r:id="rId2"/>
              </a:rPr>
              <a:t>https://shionogi-jp.zoom.us/webinar/register/WN_2pK7W4gnRJWplqmetwePgQ</a:t>
            </a:r>
            <a:endParaRPr lang="ja-JP" altLang="ja-JP" sz="1000" dirty="0">
              <a:effectLst/>
              <a:latin typeface="游ゴシック" panose="020B0400000000000000" pitchFamily="50" charset="-128"/>
              <a:ea typeface="游ゴシック" panose="020B0400000000000000" pitchFamily="50" charset="-128"/>
              <a:cs typeface="ＭＳ Ｐゴシック" panose="020B0600070205080204" pitchFamily="50" charset="-128"/>
            </a:endParaRPr>
          </a:p>
          <a:p>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en-US" altLang="ja-JP" sz="1400" dirty="0">
                <a:latin typeface="HGP創英角ｺﾞｼｯｸUB" panose="020B0900000000000000" pitchFamily="50" charset="-128"/>
                <a:ea typeface="HGP創英角ｺﾞｼｯｸUB" panose="020B0900000000000000" pitchFamily="50" charset="-128"/>
              </a:rPr>
              <a:t>※</a:t>
            </a:r>
            <a:r>
              <a:rPr kumimoji="1" lang="ja-JP" altLang="en-US" sz="1400" dirty="0">
                <a:latin typeface="HGP創英角ｺﾞｼｯｸUB" panose="020B0900000000000000" pitchFamily="50" charset="-128"/>
                <a:ea typeface="HGP創英角ｺﾞｼｯｸUB" panose="020B0900000000000000" pitchFamily="50" charset="-128"/>
              </a:rPr>
              <a:t>当日は </a:t>
            </a:r>
            <a:r>
              <a:rPr kumimoji="1" lang="en-US" altLang="ja-JP" sz="1400" dirty="0">
                <a:latin typeface="HGP創英角ｺﾞｼｯｸUB" panose="020B0900000000000000" pitchFamily="50" charset="-128"/>
                <a:ea typeface="HGP創英角ｺﾞｼｯｸUB" panose="020B0900000000000000" pitchFamily="50" charset="-128"/>
              </a:rPr>
              <a:t>『ZOOM』</a:t>
            </a:r>
            <a:r>
              <a:rPr kumimoji="1" lang="ja-JP" altLang="en-US" sz="1400" dirty="0">
                <a:latin typeface="HGP創英角ｺﾞｼｯｸUB" panose="020B0900000000000000" pitchFamily="50" charset="-128"/>
                <a:ea typeface="HGP創英角ｺﾞｼｯｸUB" panose="020B0900000000000000" pitchFamily="50" charset="-128"/>
              </a:rPr>
              <a:t>での配信となります</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（入力頂きました個人情報は、ご視聴頂いた先生の確認及び今後の講演会のご案内のために使用し、</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200" dirty="0">
                <a:latin typeface="HGP創英角ｺﾞｼｯｸUB" panose="020B0900000000000000" pitchFamily="50" charset="-128"/>
                <a:ea typeface="HGP創英角ｺﾞｼｯｸUB" panose="020B0900000000000000" pitchFamily="50" charset="-128"/>
              </a:rPr>
              <a:t>　弊社と業務委託先以外の第</a:t>
            </a:r>
            <a:r>
              <a:rPr kumimoji="1" lang="en-US" altLang="ja-JP" sz="1200" dirty="0">
                <a:latin typeface="HGP創英角ｺﾞｼｯｸUB" panose="020B0900000000000000" pitchFamily="50" charset="-128"/>
                <a:ea typeface="HGP創英角ｺﾞｼｯｸUB" panose="020B0900000000000000" pitchFamily="50" charset="-128"/>
              </a:rPr>
              <a:t>3</a:t>
            </a:r>
            <a:r>
              <a:rPr kumimoji="1" lang="ja-JP" altLang="en-US" sz="1200" dirty="0">
                <a:latin typeface="HGP創英角ｺﾞｼｯｸUB" panose="020B0900000000000000" pitchFamily="50" charset="-128"/>
                <a:ea typeface="HGP創英角ｺﾞｼｯｸUB" panose="020B0900000000000000" pitchFamily="50" charset="-128"/>
              </a:rPr>
              <a:t>者に開示・提示することはございません。 ）</a:t>
            </a:r>
            <a:endParaRPr kumimoji="1" lang="en-US" altLang="ja-JP" sz="1200" dirty="0">
              <a:latin typeface="HGP創英角ｺﾞｼｯｸUB" panose="020B0900000000000000" pitchFamily="50" charset="-128"/>
              <a:ea typeface="HGP創英角ｺﾞｼｯｸUB" panose="020B0900000000000000" pitchFamily="50" charset="-128"/>
            </a:endParaRPr>
          </a:p>
          <a:p>
            <a:endParaRPr kumimoji="1" lang="ja-JP" altLang="en-US" sz="1000" dirty="0">
              <a:latin typeface="HGP創英角ｺﾞｼｯｸUB" panose="020B0900000000000000" pitchFamily="50" charset="-128"/>
              <a:ea typeface="HGP創英角ｺﾞｼｯｸUB" panose="020B0900000000000000" pitchFamily="50" charset="-128"/>
            </a:endParaRPr>
          </a:p>
          <a:p>
            <a:pPr algn="ct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視聴登録期限：</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2024</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年</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9</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25</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日</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600" u="sng" dirty="0">
                <a:solidFill>
                  <a:srgbClr val="FF0000"/>
                </a:solidFill>
                <a:latin typeface="HGP創英角ｺﾞｼｯｸUB" panose="020B0900000000000000" pitchFamily="50" charset="-128"/>
                <a:ea typeface="HGP創英角ｺﾞｼｯｸUB" panose="020B0900000000000000" pitchFamily="50" charset="-128"/>
              </a:rPr>
              <a:t>水</a:t>
            </a:r>
            <a:r>
              <a:rPr kumimoji="1" lang="en-US" altLang="ja-JP" sz="1600" u="sng" dirty="0">
                <a:solidFill>
                  <a:srgbClr val="FF0000"/>
                </a:solidFill>
                <a:latin typeface="HGP創英角ｺﾞｼｯｸUB" panose="020B0900000000000000" pitchFamily="50" charset="-128"/>
                <a:ea typeface="HGP創英角ｺﾞｼｯｸUB" panose="020B0900000000000000" pitchFamily="50" charset="-128"/>
              </a:rPr>
              <a:t>)</a:t>
            </a:r>
          </a:p>
          <a:p>
            <a:pPr algn="ct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a:t>
            </a:r>
            <a:r>
              <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Web</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視聴登録は</a:t>
            </a:r>
            <a:r>
              <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9</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月</a:t>
            </a:r>
            <a:r>
              <a:rPr kumimoji="1" lang="en-US" altLang="ja-JP" sz="1200" u="sng" dirty="0">
                <a:solidFill>
                  <a:srgbClr val="FF0000"/>
                </a:solidFill>
                <a:latin typeface="HGP創英角ｺﾞｼｯｸUB" panose="020B0900000000000000" pitchFamily="50" charset="-128"/>
                <a:ea typeface="HGP創英角ｺﾞｼｯｸUB" panose="020B0900000000000000" pitchFamily="50" charset="-128"/>
              </a:rPr>
              <a:t>25</a:t>
            </a:r>
            <a:r>
              <a:rPr kumimoji="1" lang="ja-JP" altLang="en-US" sz="1200" u="sng" dirty="0">
                <a:solidFill>
                  <a:srgbClr val="FF0000"/>
                </a:solidFill>
                <a:latin typeface="HGP創英角ｺﾞｼｯｸUB" panose="020B0900000000000000" pitchFamily="50" charset="-128"/>
                <a:ea typeface="HGP創英角ｺﾞｼｯｸUB" panose="020B0900000000000000" pitchFamily="50" charset="-128"/>
              </a:rPr>
              <a:t>日を過ぎても可能ですが、お早めの登録をお願いいたします）</a:t>
            </a:r>
            <a:endParaRPr kumimoji="1" lang="en-US" altLang="ja-JP" sz="1400" dirty="0">
              <a:latin typeface="HGP創英角ｺﾞｼｯｸUB" panose="020B0900000000000000" pitchFamily="50" charset="-128"/>
              <a:ea typeface="HGP創英角ｺﾞｼｯｸUB" panose="020B0900000000000000" pitchFamily="50" charset="-128"/>
            </a:endParaRPr>
          </a:p>
          <a:p>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□登録に関するお問い合わせ先□</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　　塩野義製薬（株）　担当：細川　大介</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　　</a:t>
            </a:r>
            <a:r>
              <a:rPr kumimoji="1" lang="en-US" altLang="ja-JP" sz="1400" dirty="0">
                <a:latin typeface="HGP創英角ｺﾞｼｯｸUB" panose="020B0900000000000000" pitchFamily="50" charset="-128"/>
                <a:ea typeface="HGP創英角ｺﾞｼｯｸUB" panose="020B0900000000000000" pitchFamily="50" charset="-128"/>
              </a:rPr>
              <a:t>TEL</a:t>
            </a:r>
            <a:r>
              <a:rPr kumimoji="1" lang="ja-JP" altLang="en-US" sz="1400" dirty="0">
                <a:latin typeface="HGP創英角ｺﾞｼｯｸUB" panose="020B0900000000000000" pitchFamily="50" charset="-128"/>
                <a:ea typeface="HGP創英角ｺﾞｼｯｸUB" panose="020B0900000000000000" pitchFamily="50" charset="-128"/>
              </a:rPr>
              <a:t>：</a:t>
            </a:r>
            <a:r>
              <a:rPr kumimoji="1" lang="en-US" altLang="ja-JP" sz="1400" dirty="0">
                <a:latin typeface="HGP創英角ｺﾞｼｯｸUB" panose="020B0900000000000000" pitchFamily="50" charset="-128"/>
                <a:ea typeface="HGP創英角ｺﾞｼｯｸUB" panose="020B0900000000000000" pitchFamily="50" charset="-128"/>
              </a:rPr>
              <a:t>080-8335-8281</a:t>
            </a:r>
            <a:r>
              <a:rPr kumimoji="1" lang="ja-JP" altLang="en-US" sz="1400" dirty="0">
                <a:latin typeface="HGP創英角ｺﾞｼｯｸUB" panose="020B0900000000000000" pitchFamily="50" charset="-128"/>
                <a:ea typeface="HGP創英角ｺﾞｼｯｸUB" panose="020B0900000000000000" pitchFamily="50" charset="-128"/>
              </a:rPr>
              <a:t>　　　メールアドレス：</a:t>
            </a:r>
            <a:r>
              <a:rPr kumimoji="1" lang="en-US" altLang="ja-JP" sz="1400" dirty="0">
                <a:latin typeface="HGP創英角ｺﾞｼｯｸUB" panose="020B0900000000000000" pitchFamily="50" charset="-128"/>
                <a:ea typeface="HGP創英角ｺﾞｼｯｸUB" panose="020B0900000000000000" pitchFamily="50" charset="-128"/>
              </a:rPr>
              <a:t>daisuke.Hosokawa@shionogi.co.jp</a:t>
            </a:r>
          </a:p>
          <a:p>
            <a:r>
              <a:rPr kumimoji="1" lang="ja-JP" altLang="en-US" sz="1200" dirty="0">
                <a:latin typeface="HGP創英角ｺﾞｼｯｸUB" panose="020B0900000000000000" pitchFamily="50" charset="-128"/>
                <a:ea typeface="HGP創英角ｺﾞｼｯｸUB" panose="020B0900000000000000" pitchFamily="50" charset="-128"/>
              </a:rPr>
              <a:t>　</a:t>
            </a:r>
            <a:endParaRPr kumimoji="1" lang="en-US" altLang="ja-JP" sz="12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□その他お問い合わせ先□</a:t>
            </a:r>
            <a:endParaRPr kumimoji="1" lang="en-US" altLang="ja-JP" sz="1400" dirty="0">
              <a:latin typeface="HGP創英角ｺﾞｼｯｸUB" panose="020B0900000000000000" pitchFamily="50" charset="-128"/>
              <a:ea typeface="HGP創英角ｺﾞｼｯｸUB" panose="020B0900000000000000" pitchFamily="50" charset="-128"/>
            </a:endParaRPr>
          </a:p>
          <a:p>
            <a:r>
              <a:rPr kumimoji="1" lang="ja-JP" altLang="en-US" sz="1400" dirty="0">
                <a:latin typeface="HGP創英角ｺﾞｼｯｸUB" panose="020B0900000000000000" pitchFamily="50" charset="-128"/>
                <a:ea typeface="HGP創英角ｺﾞｼｯｸUB" panose="020B0900000000000000" pitchFamily="50" charset="-128"/>
              </a:rPr>
              <a:t>　　愛知県外科医会：</a:t>
            </a:r>
            <a:r>
              <a:rPr kumimoji="1" lang="en-US" altLang="ja-JP" sz="1400" dirty="0">
                <a:latin typeface="HGP創英角ｺﾞｼｯｸUB" panose="020B0900000000000000" pitchFamily="50" charset="-128"/>
                <a:ea typeface="HGP創英角ｺﾞｼｯｸUB" panose="020B0900000000000000" pitchFamily="50" charset="-128"/>
              </a:rPr>
              <a:t>052-263-0093</a:t>
            </a:r>
          </a:p>
        </p:txBody>
      </p:sp>
      <p:sp>
        <p:nvSpPr>
          <p:cNvPr id="8" name="タイトル 1">
            <a:extLst>
              <a:ext uri="{FF2B5EF4-FFF2-40B4-BE49-F238E27FC236}">
                <a16:creationId xmlns:a16="http://schemas.microsoft.com/office/drawing/2014/main" id="{1BA84F8A-099C-4595-AB99-5D17D7D702B6}"/>
              </a:ext>
            </a:extLst>
          </p:cNvPr>
          <p:cNvSpPr txBox="1">
            <a:spLocks/>
          </p:cNvSpPr>
          <p:nvPr/>
        </p:nvSpPr>
        <p:spPr>
          <a:xfrm>
            <a:off x="0" y="0"/>
            <a:ext cx="6858000" cy="482844"/>
          </a:xfrm>
          <a:prstGeom prst="rect">
            <a:avLst/>
          </a:prstGeom>
          <a:solidFill>
            <a:srgbClr val="0070C0"/>
          </a:solidFill>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algn="ctr"/>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会場のご案内</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1" name="テキスト ボックス 10">
            <a:extLst>
              <a:ext uri="{FF2B5EF4-FFF2-40B4-BE49-F238E27FC236}">
                <a16:creationId xmlns:a16="http://schemas.microsoft.com/office/drawing/2014/main" id="{DBE1AE07-6952-4E2B-97A2-08835DF7B466}"/>
              </a:ext>
            </a:extLst>
          </p:cNvPr>
          <p:cNvSpPr txBox="1"/>
          <p:nvPr/>
        </p:nvSpPr>
        <p:spPr>
          <a:xfrm>
            <a:off x="4582557" y="1054792"/>
            <a:ext cx="2625067" cy="1107996"/>
          </a:xfrm>
          <a:prstGeom prst="rect">
            <a:avLst/>
          </a:prstGeom>
          <a:noFill/>
        </p:spPr>
        <p:txBody>
          <a:bodyPr wrap="square">
            <a:spAutoFit/>
          </a:bodyPr>
          <a:lstStyle/>
          <a:p>
            <a:r>
              <a:rPr kumimoji="1" lang="ja-JP" altLang="en-US" sz="1200" dirty="0">
                <a:latin typeface="HGP創英角ｺﾞｼｯｸUB" panose="020B0900000000000000" pitchFamily="50" charset="-128"/>
                <a:ea typeface="HGP創英角ｺﾞｼｯｸUB" panose="020B0900000000000000" pitchFamily="50" charset="-128"/>
              </a:rPr>
              <a:t>所在地：</a:t>
            </a:r>
            <a:endParaRPr kumimoji="1" lang="en-US" altLang="ja-JP" sz="1200" dirty="0">
              <a:latin typeface="HGP創英角ｺﾞｼｯｸUB" panose="020B0900000000000000" pitchFamily="50" charset="-128"/>
              <a:ea typeface="HGP創英角ｺﾞｼｯｸUB" panose="020B0900000000000000" pitchFamily="50" charset="-128"/>
            </a:endParaRPr>
          </a:p>
          <a:p>
            <a:endParaRPr kumimoji="1" lang="en-US" altLang="ja-JP" sz="1200" dirty="0">
              <a:latin typeface="HGP創英角ｺﾞｼｯｸUB" panose="020B0900000000000000" pitchFamily="50" charset="-128"/>
              <a:ea typeface="HGP創英角ｺﾞｼｯｸUB" panose="020B0900000000000000" pitchFamily="50" charset="-128"/>
            </a:endParaRPr>
          </a:p>
          <a:p>
            <a:endParaRPr kumimoji="1" lang="en-US" altLang="zh-TW" sz="1200" dirty="0">
              <a:latin typeface="HGP創英角ｺﾞｼｯｸUB" panose="020B0900000000000000" pitchFamily="50" charset="-128"/>
              <a:ea typeface="HGP創英角ｺﾞｼｯｸUB" panose="020B0900000000000000" pitchFamily="50" charset="-128"/>
            </a:endParaRPr>
          </a:p>
          <a:p>
            <a:endParaRPr kumimoji="1" lang="zh-TW" altLang="en-US" sz="1200" dirty="0">
              <a:latin typeface="HGP創英角ｺﾞｼｯｸUB" panose="020B0900000000000000" pitchFamily="50" charset="-128"/>
              <a:ea typeface="HGP創英角ｺﾞｼｯｸUB" panose="020B0900000000000000" pitchFamily="50" charset="-128"/>
            </a:endParaRPr>
          </a:p>
          <a:p>
            <a:endParaRPr lang="ja-JP" altLang="en-US" dirty="0"/>
          </a:p>
        </p:txBody>
      </p:sp>
      <p:pic>
        <p:nvPicPr>
          <p:cNvPr id="4" name="図 3">
            <a:extLst>
              <a:ext uri="{FF2B5EF4-FFF2-40B4-BE49-F238E27FC236}">
                <a16:creationId xmlns:a16="http://schemas.microsoft.com/office/drawing/2014/main" id="{7712C988-E127-EA66-05AD-1EFD33E3EE1C}"/>
              </a:ext>
            </a:extLst>
          </p:cNvPr>
          <p:cNvPicPr>
            <a:picLocks noChangeAspect="1"/>
          </p:cNvPicPr>
          <p:nvPr/>
        </p:nvPicPr>
        <p:blipFill>
          <a:blip r:embed="rId3"/>
          <a:stretch>
            <a:fillRect/>
          </a:stretch>
        </p:blipFill>
        <p:spPr>
          <a:xfrm>
            <a:off x="4946460" y="4884241"/>
            <a:ext cx="1696328" cy="1690942"/>
          </a:xfrm>
          <a:prstGeom prst="rect">
            <a:avLst/>
          </a:prstGeom>
        </p:spPr>
      </p:pic>
      <p:pic>
        <p:nvPicPr>
          <p:cNvPr id="5" name="図 4">
            <a:extLst>
              <a:ext uri="{FF2B5EF4-FFF2-40B4-BE49-F238E27FC236}">
                <a16:creationId xmlns:a16="http://schemas.microsoft.com/office/drawing/2014/main" id="{F8BE34C2-B221-B352-94B6-44E21B98CE28}"/>
              </a:ext>
            </a:extLst>
          </p:cNvPr>
          <p:cNvPicPr>
            <a:picLocks noChangeAspect="1"/>
          </p:cNvPicPr>
          <p:nvPr/>
        </p:nvPicPr>
        <p:blipFill>
          <a:blip r:embed="rId4"/>
          <a:stretch>
            <a:fillRect/>
          </a:stretch>
        </p:blipFill>
        <p:spPr>
          <a:xfrm>
            <a:off x="911501" y="982186"/>
            <a:ext cx="5034997" cy="3178568"/>
          </a:xfrm>
          <a:prstGeom prst="rect">
            <a:avLst/>
          </a:prstGeom>
        </p:spPr>
      </p:pic>
      <p:sp>
        <p:nvSpPr>
          <p:cNvPr id="9" name="テキスト ボックス 8">
            <a:extLst>
              <a:ext uri="{FF2B5EF4-FFF2-40B4-BE49-F238E27FC236}">
                <a16:creationId xmlns:a16="http://schemas.microsoft.com/office/drawing/2014/main" id="{0A38FE68-8D0B-96CF-4D3A-8D8E62C810FD}"/>
              </a:ext>
            </a:extLst>
          </p:cNvPr>
          <p:cNvSpPr txBox="1"/>
          <p:nvPr/>
        </p:nvSpPr>
        <p:spPr>
          <a:xfrm>
            <a:off x="393850" y="604560"/>
            <a:ext cx="6813774" cy="523220"/>
          </a:xfrm>
          <a:prstGeom prst="rect">
            <a:avLst/>
          </a:prstGeom>
          <a:noFill/>
        </p:spPr>
        <p:txBody>
          <a:bodyPr wrap="square">
            <a:spAutoFit/>
          </a:bodyPr>
          <a:lstStyle/>
          <a:p>
            <a:r>
              <a:rPr lang="ja-JP" altLang="en-US" sz="1400" b="1" dirty="0">
                <a:latin typeface="メイリオ" panose="020B0604030504040204" pitchFamily="50" charset="-128"/>
                <a:ea typeface="メイリオ" panose="020B0604030504040204" pitchFamily="50" charset="-128"/>
              </a:rPr>
              <a:t>会場：ホテルメルパルク名古屋　３</a:t>
            </a:r>
            <a:r>
              <a:rPr lang="en-US" altLang="ja-JP" sz="1400" b="1" dirty="0">
                <a:latin typeface="メイリオ" panose="020B0604030504040204" pitchFamily="50" charset="-128"/>
                <a:ea typeface="メイリオ" panose="020B0604030504040204" pitchFamily="50" charset="-128"/>
              </a:rPr>
              <a:t>F</a:t>
            </a:r>
            <a:r>
              <a:rPr lang="ja-JP" altLang="en-US" sz="1400" b="1" dirty="0">
                <a:latin typeface="メイリオ" panose="020B0604030504040204" pitchFamily="50" charset="-128"/>
                <a:ea typeface="メイリオ" panose="020B0604030504040204" pitchFamily="50" charset="-128"/>
              </a:rPr>
              <a:t> 　若葉（</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名古屋市東区葵</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3</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丁目</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16-16</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lang="en-US" altLang="ja-JP" sz="1400" b="1"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   　</a:t>
            </a:r>
            <a:endParaRPr lang="en-US" altLang="ja-JP" sz="1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28224587"/>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F37F922C71C96438A700BD0959B5DCE" ma:contentTypeVersion="11" ma:contentTypeDescription="Create a new document." ma:contentTypeScope="" ma:versionID="f88fbef117cc52bbe5fb841b3e78ac75">
  <xsd:schema xmlns:xsd="http://www.w3.org/2001/XMLSchema" xmlns:xs="http://www.w3.org/2001/XMLSchema" xmlns:p="http://schemas.microsoft.com/office/2006/metadata/properties" xmlns:ns3="eeee6d8a-8e95-4c29-a095-26b0a540a2e6" xmlns:ns4="a8a3b82a-a861-4768-8f39-436660baa90f" targetNamespace="http://schemas.microsoft.com/office/2006/metadata/properties" ma:root="true" ma:fieldsID="b2cc73f38b032883f05e7891a5647993" ns3:_="" ns4:_="">
    <xsd:import namespace="eeee6d8a-8e95-4c29-a095-26b0a540a2e6"/>
    <xsd:import namespace="a8a3b82a-a861-4768-8f39-436660baa90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ee6d8a-8e95-4c29-a095-26b0a540a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8a3b82a-a861-4768-8f39-436660baa90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339764-DF52-4465-893D-E9546C6ADB81}">
  <ds:schemaRefs>
    <ds:schemaRef ds:uri="http://purl.org/dc/terms/"/>
    <ds:schemaRef ds:uri="http://www.w3.org/XML/1998/namespace"/>
    <ds:schemaRef ds:uri="http://schemas.microsoft.com/office/2006/documentManagement/types"/>
    <ds:schemaRef ds:uri="a8a3b82a-a861-4768-8f39-436660baa90f"/>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eeee6d8a-8e95-4c29-a095-26b0a540a2e6"/>
  </ds:schemaRefs>
</ds:datastoreItem>
</file>

<file path=customXml/itemProps2.xml><?xml version="1.0" encoding="utf-8"?>
<ds:datastoreItem xmlns:ds="http://schemas.openxmlformats.org/officeDocument/2006/customXml" ds:itemID="{441F4F7E-1E6C-4505-88D7-CF30B6357B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ee6d8a-8e95-4c29-a095-26b0a540a2e6"/>
    <ds:schemaRef ds:uri="a8a3b82a-a861-4768-8f39-436660baa9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09DAA12-DE89-4DDA-A9E4-8BA18A1A76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170</TotalTime>
  <Words>644</Words>
  <Application>Microsoft Office PowerPoint</Application>
  <PresentationFormat>画面に合わせる (4:3)</PresentationFormat>
  <Paragraphs>60</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HGP創英角ｺﾞｼｯｸUB</vt:lpstr>
      <vt:lpstr>ＭＳ ゴシック</vt:lpstr>
      <vt:lpstr>メイリオ</vt:lpstr>
      <vt:lpstr>游ゴシック</vt:lpstr>
      <vt:lpstr>Arial</vt:lpstr>
      <vt:lpstr>Calibri</vt:lpstr>
      <vt:lpstr>Calibri Light</vt:lpstr>
      <vt:lpstr>Office Theme</vt:lpstr>
      <vt:lpstr>　　　　　　令和6年度第1回救急医療医師研修会 　　　　　　　愛知県外科医会学術講演会 　　　　　　(会場及びWEBによるハイブリッド方式） 　　　　　　　　　　　　〔日本医師会生涯教育認定講座〕 </vt:lpstr>
      <vt:lpstr>Web視聴の事前登録のご案内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令和元年度救急医療特別研修会 愛知県外科医会学術講演会 〔日本医師会生涯教育認定講座〕 </dc:title>
  <dc:creator>Takahashi, Haruka</dc:creator>
  <cp:lastModifiedBy>近藤</cp:lastModifiedBy>
  <cp:revision>69</cp:revision>
  <cp:lastPrinted>2024-08-29T05:30:25Z</cp:lastPrinted>
  <dcterms:created xsi:type="dcterms:W3CDTF">2019-10-02T01:27:26Z</dcterms:created>
  <dcterms:modified xsi:type="dcterms:W3CDTF">2024-09-04T02:49:30Z</dcterms:modified>
</cp:coreProperties>
</file>