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7"/>
  </p:notesMasterIdLst>
  <p:sldIdLst>
    <p:sldId id="257" r:id="rId5"/>
    <p:sldId id="260" r:id="rId6"/>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2" d="100"/>
          <a:sy n="52" d="100"/>
        </p:scale>
        <p:origin x="23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2"/>
          </a:xfrm>
          <a:prstGeom prst="rect">
            <a:avLst/>
          </a:prstGeom>
        </p:spPr>
        <p:txBody>
          <a:bodyPr vert="horz" lIns="90650" tIns="45325" rIns="90650" bIns="45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2"/>
            <a:ext cx="2918621" cy="494812"/>
          </a:xfrm>
          <a:prstGeom prst="rect">
            <a:avLst/>
          </a:prstGeom>
        </p:spPr>
        <p:txBody>
          <a:bodyPr vert="horz" lIns="90650" tIns="45325" rIns="90650" bIns="45325" rtlCol="0"/>
          <a:lstStyle>
            <a:lvl1pPr algn="r">
              <a:defRPr sz="1200"/>
            </a:lvl1pPr>
          </a:lstStyle>
          <a:p>
            <a:fld id="{01746BF5-9986-422A-B68D-462F818418C2}" type="datetimeFigureOut">
              <a:rPr kumimoji="1" lang="ja-JP" altLang="en-US" smtClean="0"/>
              <a:t>2024/10/18</a:t>
            </a:fld>
            <a:endParaRPr kumimoji="1" lang="ja-JP" altLang="en-US"/>
          </a:p>
        </p:txBody>
      </p:sp>
      <p:sp>
        <p:nvSpPr>
          <p:cNvPr id="4" name="スライド イメージ プレースホルダー 3"/>
          <p:cNvSpPr>
            <a:spLocks noGrp="1" noRot="1" noChangeAspect="1"/>
          </p:cNvSpPr>
          <p:nvPr>
            <p:ph type="sldImg" idx="2"/>
          </p:nvPr>
        </p:nvSpPr>
        <p:spPr>
          <a:xfrm>
            <a:off x="2120900" y="1235075"/>
            <a:ext cx="2493963" cy="3328988"/>
          </a:xfrm>
          <a:prstGeom prst="rect">
            <a:avLst/>
          </a:prstGeom>
          <a:noFill/>
          <a:ln w="12700">
            <a:solidFill>
              <a:prstClr val="black"/>
            </a:solidFill>
          </a:ln>
        </p:spPr>
        <p:txBody>
          <a:bodyPr vert="horz" lIns="90650" tIns="45325" rIns="90650" bIns="45325"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50" tIns="45325" rIns="90650"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2"/>
          </a:xfrm>
          <a:prstGeom prst="rect">
            <a:avLst/>
          </a:prstGeom>
        </p:spPr>
        <p:txBody>
          <a:bodyPr vert="horz" lIns="90650" tIns="45325" rIns="90650" bIns="45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4812"/>
          </a:xfrm>
          <a:prstGeom prst="rect">
            <a:avLst/>
          </a:prstGeom>
        </p:spPr>
        <p:txBody>
          <a:bodyPr vert="horz" lIns="90650" tIns="45325" rIns="90650" bIns="45325" rtlCol="0" anchor="b"/>
          <a:lstStyle>
            <a:lvl1pPr algn="r">
              <a:defRPr sz="1200"/>
            </a:lvl1pPr>
          </a:lstStyle>
          <a:p>
            <a:fld id="{FC2872A3-8DF7-473E-A4D3-8388D2D477F5}" type="slidenum">
              <a:rPr kumimoji="1" lang="ja-JP" altLang="en-US" smtClean="0"/>
              <a:t>‹#›</a:t>
            </a:fld>
            <a:endParaRPr kumimoji="1" lang="ja-JP" altLang="en-US"/>
          </a:p>
        </p:txBody>
      </p:sp>
    </p:spTree>
    <p:extLst>
      <p:ext uri="{BB962C8B-B14F-4D97-AF65-F5344CB8AC3E}">
        <p14:creationId xmlns:p14="http://schemas.microsoft.com/office/powerpoint/2010/main" val="11997970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369612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59606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18668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37604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568306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109678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07964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121708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14354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9534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74329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27E8102-8B98-4488-B304-324FAF1E548D}" type="datetimeFigureOut">
              <a:rPr kumimoji="1" lang="ja-JP" altLang="en-US" smtClean="0"/>
              <a:t>2024/10/18</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8284248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2588EA-CC8D-4EEA-9D36-502F3DC3BCEE}"/>
              </a:ext>
            </a:extLst>
          </p:cNvPr>
          <p:cNvSpPr>
            <a:spLocks noGrp="1"/>
          </p:cNvSpPr>
          <p:nvPr>
            <p:ph type="title"/>
          </p:nvPr>
        </p:nvSpPr>
        <p:spPr>
          <a:xfrm>
            <a:off x="397578" y="366386"/>
            <a:ext cx="6254928" cy="1264631"/>
          </a:xfrm>
        </p:spPr>
        <p:txBody>
          <a:bodyPr>
            <a:normAutofit fontScale="90000"/>
          </a:bodyPr>
          <a:lstStyle/>
          <a:p>
            <a:pPr algn="ctr"/>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令和</a:t>
            </a:r>
            <a:r>
              <a:rPr lang="en-US" altLang="ja-JP" sz="2400" dirty="0">
                <a:solidFill>
                  <a:srgbClr val="000000"/>
                </a:solidFill>
                <a:latin typeface="HGP創英角ｺﾞｼｯｸUB" panose="020B0900000000000000" pitchFamily="50" charset="-128"/>
                <a:ea typeface="HGP創英角ｺﾞｼｯｸUB" panose="020B0900000000000000" pitchFamily="50" charset="-128"/>
              </a:rPr>
              <a:t>6</a:t>
            </a:r>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年度第</a:t>
            </a:r>
            <a:r>
              <a:rPr lang="en-US" altLang="ja-JP" sz="2400" dirty="0">
                <a:solidFill>
                  <a:srgbClr val="000000"/>
                </a:solidFill>
                <a:latin typeface="HGP創英角ｺﾞｼｯｸUB" panose="020B0900000000000000" pitchFamily="50" charset="-128"/>
                <a:ea typeface="HGP創英角ｺﾞｼｯｸUB" panose="020B0900000000000000" pitchFamily="50" charset="-128"/>
              </a:rPr>
              <a:t>2</a:t>
            </a:r>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回救急医療医師研修会</a:t>
            </a:r>
            <a:br>
              <a:rPr lang="ja-JP" altLang="en-US" sz="2800" dirty="0">
                <a:solidFill>
                  <a:srgbClr val="000000"/>
                </a:solidFill>
                <a:latin typeface="HGP創英角ｺﾞｼｯｸUB" panose="020B0900000000000000" pitchFamily="50" charset="-128"/>
                <a:ea typeface="HGP創英角ｺﾞｼｯｸUB" panose="020B0900000000000000" pitchFamily="50" charset="-128"/>
              </a:rPr>
            </a:br>
            <a:r>
              <a:rPr lang="zh-CN" altLang="en-US" sz="2400" dirty="0">
                <a:solidFill>
                  <a:srgbClr val="000000"/>
                </a:solidFill>
                <a:latin typeface="HGP創英角ｺﾞｼｯｸUB" panose="020B0900000000000000" pitchFamily="50" charset="-128"/>
                <a:ea typeface="HGP創英角ｺﾞｼｯｸUB" panose="020B0900000000000000" pitchFamily="50" charset="-128"/>
              </a:rPr>
              <a:t>愛知県外科医会学術講演会</a:t>
            </a:r>
            <a:br>
              <a:rPr lang="en-US" altLang="zh-CN" sz="3200" dirty="0">
                <a:solidFill>
                  <a:srgbClr val="000000"/>
                </a:solidFill>
                <a:latin typeface="HGP創英角ｺﾞｼｯｸUB" panose="020B0900000000000000" pitchFamily="50" charset="-128"/>
                <a:ea typeface="HGP創英角ｺﾞｼｯｸUB" panose="020B0900000000000000" pitchFamily="50" charset="-128"/>
              </a:rPr>
            </a:br>
            <a:r>
              <a:rPr lang="en-US" altLang="zh-CN" sz="2000" dirty="0">
                <a:latin typeface="HGP創英角ｺﾞｼｯｸUB" panose="020B0900000000000000" pitchFamily="50" charset="-128"/>
                <a:ea typeface="HGP創英角ｺﾞｼｯｸUB" panose="020B0900000000000000" pitchFamily="50" charset="-128"/>
              </a:rPr>
              <a:t>(</a:t>
            </a:r>
            <a:r>
              <a:rPr lang="ja-JP" altLang="en-US" sz="2000" dirty="0">
                <a:latin typeface="HGP創英角ｺﾞｼｯｸUB" panose="020B0900000000000000" pitchFamily="50" charset="-128"/>
                <a:ea typeface="HGP創英角ｺﾞｼｯｸUB" panose="020B0900000000000000" pitchFamily="50" charset="-128"/>
              </a:rPr>
              <a:t>会場</a:t>
            </a:r>
            <a:r>
              <a:rPr lang="en-US" altLang="ja-JP" sz="2000" dirty="0">
                <a:latin typeface="HGP創英角ｺﾞｼｯｸUB" panose="020B0900000000000000" pitchFamily="50" charset="-128"/>
                <a:ea typeface="HGP創英角ｺﾞｼｯｸUB" panose="020B0900000000000000" pitchFamily="50" charset="-128"/>
              </a:rPr>
              <a:t>-WEB</a:t>
            </a:r>
            <a:r>
              <a:rPr lang="ja-JP" altLang="en-US" sz="2000" dirty="0">
                <a:latin typeface="HGP創英角ｺﾞｼｯｸUB" panose="020B0900000000000000" pitchFamily="50" charset="-128"/>
                <a:ea typeface="HGP創英角ｺﾞｼｯｸUB" panose="020B0900000000000000" pitchFamily="50" charset="-128"/>
              </a:rPr>
              <a:t>配信ハイブリット）</a:t>
            </a:r>
            <a:br>
              <a:rPr lang="zh-CN" altLang="en-US" sz="2000" dirty="0">
                <a:latin typeface="HGP創英角ｺﾞｼｯｸUB" panose="020B0900000000000000" pitchFamily="50" charset="-128"/>
                <a:ea typeface="HGP創英角ｺﾞｼｯｸUB" panose="020B0900000000000000" pitchFamily="50" charset="-128"/>
              </a:rPr>
            </a:br>
            <a:r>
              <a:rPr lang="en-US" altLang="zh-TW" sz="2000" dirty="0">
                <a:solidFill>
                  <a:srgbClr val="000000"/>
                </a:solidFill>
                <a:latin typeface="HGP創英角ｺﾞｼｯｸUB" panose="020B0900000000000000" pitchFamily="50" charset="-128"/>
                <a:ea typeface="HGP創英角ｺﾞｼｯｸUB" panose="020B0900000000000000" pitchFamily="50" charset="-128"/>
              </a:rPr>
              <a:t>〔</a:t>
            </a:r>
            <a:r>
              <a:rPr lang="zh-TW" altLang="en-US" sz="2000" dirty="0">
                <a:solidFill>
                  <a:srgbClr val="000000"/>
                </a:solidFill>
                <a:latin typeface="HGP創英角ｺﾞｼｯｸUB" panose="020B0900000000000000" pitchFamily="50" charset="-128"/>
                <a:ea typeface="HGP創英角ｺﾞｼｯｸUB" panose="020B0900000000000000" pitchFamily="50" charset="-128"/>
              </a:rPr>
              <a:t>日本医師会生涯教育認定講座</a:t>
            </a:r>
            <a:r>
              <a:rPr lang="en-US" altLang="zh-TW" sz="2000" dirty="0">
                <a:solidFill>
                  <a:srgbClr val="000000"/>
                </a:solidFill>
                <a:latin typeface="HGP創英角ｺﾞｼｯｸUB" panose="020B0900000000000000" pitchFamily="50" charset="-128"/>
                <a:ea typeface="HGP創英角ｺﾞｼｯｸUB" panose="020B0900000000000000" pitchFamily="50" charset="-128"/>
              </a:rPr>
              <a:t>〕</a:t>
            </a:r>
            <a:br>
              <a:rPr lang="zh-TW" altLang="en-US" sz="2000" dirty="0">
                <a:solidFill>
                  <a:srgbClr val="000000"/>
                </a:solidFill>
                <a:latin typeface="HGP創英角ｺﾞｼｯｸUB" panose="020B0900000000000000" pitchFamily="50" charset="-128"/>
                <a:ea typeface="HGP創英角ｺﾞｼｯｸUB" panose="020B0900000000000000" pitchFamily="50" charset="-128"/>
              </a:rPr>
            </a:br>
            <a:endParaRPr kumimoji="1" lang="ja-JP" altLang="en-US" sz="2800" dirty="0">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a:extLst>
              <a:ext uri="{FF2B5EF4-FFF2-40B4-BE49-F238E27FC236}">
                <a16:creationId xmlns:a16="http://schemas.microsoft.com/office/drawing/2014/main" id="{58724EF2-9001-49F5-B560-324F8FE48F25}"/>
              </a:ext>
            </a:extLst>
          </p:cNvPr>
          <p:cNvSpPr>
            <a:spLocks noGrp="1"/>
          </p:cNvSpPr>
          <p:nvPr>
            <p:ph idx="1"/>
          </p:nvPr>
        </p:nvSpPr>
        <p:spPr>
          <a:xfrm>
            <a:off x="261938" y="1655003"/>
            <a:ext cx="6249065" cy="946082"/>
          </a:xfrm>
        </p:spPr>
        <p:txBody>
          <a:bodyPr>
            <a:normAutofit fontScale="92500"/>
          </a:bodyPr>
          <a:lstStyle/>
          <a:p>
            <a:pPr marL="0" indent="0">
              <a:buNone/>
            </a:pPr>
            <a:r>
              <a:rPr kumimoji="1" lang="ja-JP" altLang="en-US" sz="1400" dirty="0">
                <a:latin typeface="HGP創英角ｺﾞｼｯｸUB" panose="020B0900000000000000" pitchFamily="50" charset="-128"/>
                <a:ea typeface="HGP創英角ｺﾞｼｯｸUB" panose="020B0900000000000000" pitchFamily="50" charset="-128"/>
              </a:rPr>
              <a:t>会員の皆様には益々ご健勝のこととお慶び申し上げます。さて、見出しの研修会を下記の通り開催させて頂きます。多数ご参加くださいますよう</a:t>
            </a:r>
            <a:r>
              <a:rPr lang="ja-JP" altLang="en-US" sz="1400" dirty="0">
                <a:latin typeface="HGP創英角ｺﾞｼｯｸUB" panose="020B0900000000000000" pitchFamily="50" charset="-128"/>
                <a:ea typeface="HGP創英角ｺﾞｼｯｸUB" panose="020B0900000000000000" pitchFamily="50" charset="-128"/>
              </a:rPr>
              <a:t>ご案内申し上げます。なお、貴院にご勤務の先生方にお声がけ頂くなど、ご案内をよろしくお願い申し上げます。</a:t>
            </a:r>
            <a:endParaRPr lang="en-US" altLang="ja-JP" sz="1400" dirty="0">
              <a:latin typeface="HGP創英角ｺﾞｼｯｸUB" panose="020B0900000000000000" pitchFamily="50" charset="-128"/>
              <a:ea typeface="HGP創英角ｺﾞｼｯｸUB" panose="020B0900000000000000" pitchFamily="50" charset="-128"/>
            </a:endParaRPr>
          </a:p>
          <a:p>
            <a:pPr marL="0" indent="0" algn="r">
              <a:buNone/>
            </a:pPr>
            <a:r>
              <a:rPr kumimoji="1" lang="ja-JP" altLang="en-US" sz="1400" dirty="0">
                <a:latin typeface="HGP創英角ｺﾞｼｯｸUB" panose="020B0900000000000000" pitchFamily="50" charset="-128"/>
                <a:ea typeface="HGP創英角ｺﾞｼｯｸUB" panose="020B0900000000000000" pitchFamily="50" charset="-128"/>
              </a:rPr>
              <a:t>愛知県外科医会　会長　伊佐治　文朗</a:t>
            </a:r>
          </a:p>
        </p:txBody>
      </p:sp>
      <p:sp>
        <p:nvSpPr>
          <p:cNvPr id="4" name="四角形: 角を丸くする 3">
            <a:extLst>
              <a:ext uri="{FF2B5EF4-FFF2-40B4-BE49-F238E27FC236}">
                <a16:creationId xmlns:a16="http://schemas.microsoft.com/office/drawing/2014/main" id="{DC56DA50-30F7-425F-A13D-85B66FE97A0E}"/>
              </a:ext>
            </a:extLst>
          </p:cNvPr>
          <p:cNvSpPr/>
          <p:nvPr/>
        </p:nvSpPr>
        <p:spPr>
          <a:xfrm>
            <a:off x="148859" y="3439380"/>
            <a:ext cx="6571550" cy="1924614"/>
          </a:xfrm>
          <a:prstGeom prst="roundRect">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A188361-BA76-457F-ABD4-F583FD3F5871}"/>
              </a:ext>
            </a:extLst>
          </p:cNvPr>
          <p:cNvSpPr txBox="1"/>
          <p:nvPr/>
        </p:nvSpPr>
        <p:spPr>
          <a:xfrm>
            <a:off x="419099" y="2606452"/>
            <a:ext cx="5740401" cy="400110"/>
          </a:xfrm>
          <a:prstGeom prst="rect">
            <a:avLst/>
          </a:prstGeom>
          <a:noFill/>
        </p:spPr>
        <p:txBody>
          <a:bodyPr wrap="square" rtlCol="0">
            <a:spAutoFit/>
          </a:bodyPr>
          <a:lstStyle/>
          <a:p>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日時</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　</a:t>
            </a:r>
            <a:r>
              <a:rPr kumimoji="1" lang="en-US" altLang="ja-JP" sz="2000" dirty="0">
                <a:latin typeface="HGP創英角ｺﾞｼｯｸUB" panose="020B0900000000000000" pitchFamily="50" charset="-128"/>
                <a:ea typeface="HGP創英角ｺﾞｼｯｸUB" panose="020B0900000000000000" pitchFamily="50" charset="-128"/>
              </a:rPr>
              <a:t>2024</a:t>
            </a:r>
            <a:r>
              <a:rPr kumimoji="1" lang="ja-JP" altLang="en-US" dirty="0">
                <a:latin typeface="HGP創英角ｺﾞｼｯｸUB" panose="020B0900000000000000" pitchFamily="50" charset="-128"/>
                <a:ea typeface="HGP創英角ｺﾞｼｯｸUB" panose="020B0900000000000000" pitchFamily="50" charset="-128"/>
              </a:rPr>
              <a:t>年</a:t>
            </a:r>
            <a:r>
              <a:rPr kumimoji="1" lang="en-US" altLang="ja-JP" sz="2000" dirty="0">
                <a:latin typeface="HGP創英角ｺﾞｼｯｸUB" panose="020B0900000000000000" pitchFamily="50" charset="-128"/>
                <a:ea typeface="HGP創英角ｺﾞｼｯｸUB" panose="020B0900000000000000" pitchFamily="50" charset="-128"/>
              </a:rPr>
              <a:t>11</a:t>
            </a:r>
            <a:r>
              <a:rPr kumimoji="1" lang="ja-JP" altLang="en-US" dirty="0">
                <a:latin typeface="HGP創英角ｺﾞｼｯｸUB" panose="020B0900000000000000" pitchFamily="50" charset="-128"/>
                <a:ea typeface="HGP創英角ｺﾞｼｯｸUB" panose="020B0900000000000000" pitchFamily="50" charset="-128"/>
              </a:rPr>
              <a:t>月</a:t>
            </a:r>
            <a:r>
              <a:rPr kumimoji="1" lang="en-US" altLang="ja-JP" sz="2000" dirty="0">
                <a:latin typeface="HGP創英角ｺﾞｼｯｸUB" panose="020B0900000000000000" pitchFamily="50" charset="-128"/>
                <a:ea typeface="HGP創英角ｺﾞｼｯｸUB" panose="020B0900000000000000" pitchFamily="50" charset="-128"/>
              </a:rPr>
              <a:t>28</a:t>
            </a:r>
            <a:r>
              <a:rPr kumimoji="1" lang="ja-JP" altLang="en-US" dirty="0">
                <a:latin typeface="HGP創英角ｺﾞｼｯｸUB" panose="020B0900000000000000" pitchFamily="50" charset="-128"/>
                <a:ea typeface="HGP創英角ｺﾞｼｯｸUB" panose="020B0900000000000000" pitchFamily="50" charset="-128"/>
              </a:rPr>
              <a:t>日</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木</a:t>
            </a:r>
            <a:r>
              <a:rPr kumimoji="1" lang="en-US" altLang="ja-JP" dirty="0">
                <a:latin typeface="HGP創英角ｺﾞｼｯｸUB" panose="020B0900000000000000" pitchFamily="50" charset="-128"/>
                <a:ea typeface="HGP創英角ｺﾞｼｯｸUB" panose="020B0900000000000000" pitchFamily="50" charset="-128"/>
              </a:rPr>
              <a:t>) </a:t>
            </a:r>
            <a:r>
              <a:rPr kumimoji="1" lang="en-US" altLang="ja-JP" sz="2000" dirty="0">
                <a:latin typeface="HGP創英角ｺﾞｼｯｸUB" panose="020B0900000000000000" pitchFamily="50" charset="-128"/>
                <a:ea typeface="HGP創英角ｺﾞｼｯｸUB" panose="020B0900000000000000" pitchFamily="50" charset="-128"/>
              </a:rPr>
              <a:t>14:00</a:t>
            </a:r>
            <a:r>
              <a:rPr kumimoji="1" lang="ja-JP" altLang="en-US" sz="2000" dirty="0">
                <a:latin typeface="HGP創英角ｺﾞｼｯｸUB" panose="020B0900000000000000" pitchFamily="50" charset="-128"/>
                <a:ea typeface="HGP創英角ｺﾞｼｯｸUB" panose="020B0900000000000000" pitchFamily="50" charset="-128"/>
              </a:rPr>
              <a:t>～</a:t>
            </a:r>
            <a:r>
              <a:rPr kumimoji="1" lang="en-US" altLang="ja-JP" sz="2000" dirty="0">
                <a:latin typeface="HGP創英角ｺﾞｼｯｸUB" panose="020B0900000000000000" pitchFamily="50" charset="-128"/>
                <a:ea typeface="HGP創英角ｺﾞｼｯｸUB" panose="020B0900000000000000" pitchFamily="50" charset="-128"/>
              </a:rPr>
              <a:t>16:00 </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6" name="テキスト ボックス 5">
            <a:extLst>
              <a:ext uri="{FF2B5EF4-FFF2-40B4-BE49-F238E27FC236}">
                <a16:creationId xmlns:a16="http://schemas.microsoft.com/office/drawing/2014/main" id="{6DFB38DB-F638-459A-9E7C-62DEB8472113}"/>
              </a:ext>
            </a:extLst>
          </p:cNvPr>
          <p:cNvSpPr txBox="1"/>
          <p:nvPr/>
        </p:nvSpPr>
        <p:spPr>
          <a:xfrm>
            <a:off x="425822" y="2996142"/>
            <a:ext cx="6979867" cy="646331"/>
          </a:xfrm>
          <a:prstGeom prst="rect">
            <a:avLst/>
          </a:prstGeom>
          <a:noFill/>
        </p:spPr>
        <p:txBody>
          <a:bodyPr wrap="square" rtlCol="0">
            <a:spAutoFit/>
          </a:bodyPr>
          <a:lstStyle/>
          <a:p>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場所</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sz="1600" dirty="0">
                <a:latin typeface="HGP創英角ｺﾞｼｯｸUB" panose="020B0900000000000000" pitchFamily="50" charset="-128"/>
                <a:ea typeface="HGP創英角ｺﾞｼｯｸUB" panose="020B0900000000000000" pitchFamily="50" charset="-128"/>
              </a:rPr>
              <a:t>　エーザイ株式会社名古屋コミュニケーションオフィス</a:t>
            </a:r>
            <a:r>
              <a:rPr kumimoji="1" lang="en-US" altLang="ja-JP" sz="1600" dirty="0">
                <a:latin typeface="HGP創英角ｺﾞｼｯｸUB" panose="020B0900000000000000" pitchFamily="50" charset="-128"/>
                <a:ea typeface="HGP創英角ｺﾞｼｯｸUB" panose="020B0900000000000000" pitchFamily="50" charset="-128"/>
              </a:rPr>
              <a:t>6</a:t>
            </a:r>
            <a:r>
              <a:rPr kumimoji="1" lang="ja-JP" altLang="en-US" sz="1600" dirty="0">
                <a:latin typeface="HGP創英角ｺﾞｼｯｸUB" panose="020B0900000000000000" pitchFamily="50" charset="-128"/>
                <a:ea typeface="HGP創英角ｺﾞｼｯｸUB" panose="020B0900000000000000" pitchFamily="50" charset="-128"/>
              </a:rPr>
              <a:t>階ホール</a:t>
            </a:r>
            <a:endParaRPr kumimoji="1" lang="en-US" altLang="ja-JP" sz="1600" dirty="0">
              <a:latin typeface="HGP創英角ｺﾞｼｯｸUB" panose="020B0900000000000000" pitchFamily="50" charset="-128"/>
              <a:ea typeface="HGP創英角ｺﾞｼｯｸUB" panose="020B0900000000000000" pitchFamily="50" charset="-128"/>
            </a:endParaRPr>
          </a:p>
          <a:p>
            <a:endParaRPr kumimoji="1" lang="en-US" altLang="ja-JP"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a:extLst>
              <a:ext uri="{FF2B5EF4-FFF2-40B4-BE49-F238E27FC236}">
                <a16:creationId xmlns:a16="http://schemas.microsoft.com/office/drawing/2014/main" id="{45CB0A75-4028-49A0-A2CF-33D4477475E9}"/>
              </a:ext>
            </a:extLst>
          </p:cNvPr>
          <p:cNvSpPr txBox="1"/>
          <p:nvPr/>
        </p:nvSpPr>
        <p:spPr>
          <a:xfrm>
            <a:off x="397577" y="3463095"/>
            <a:ext cx="5776913" cy="338554"/>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 講演</a:t>
            </a:r>
            <a:r>
              <a:rPr kumimoji="1" lang="en-US" altLang="ja-JP" sz="1600" dirty="0">
                <a:latin typeface="HGP創英角ｺﾞｼｯｸUB" panose="020B0900000000000000" pitchFamily="50" charset="-128"/>
                <a:ea typeface="HGP創英角ｺﾞｼｯｸUB" panose="020B0900000000000000" pitchFamily="50" charset="-128"/>
              </a:rPr>
              <a:t>1</a:t>
            </a:r>
            <a:r>
              <a:rPr kumimoji="1" lang="ja-JP" altLang="en-US" sz="1600" dirty="0">
                <a:latin typeface="HGP創英角ｺﾞｼｯｸUB" panose="020B0900000000000000" pitchFamily="50" charset="-128"/>
                <a:ea typeface="HGP創英角ｺﾞｼｯｸUB" panose="020B0900000000000000" pitchFamily="50" charset="-128"/>
              </a:rPr>
              <a:t>　（</a:t>
            </a:r>
            <a:r>
              <a:rPr kumimoji="1" lang="en-US" altLang="ja-JP" sz="1600" dirty="0">
                <a:latin typeface="HGP創英角ｺﾞｼｯｸUB" panose="020B0900000000000000" pitchFamily="50" charset="-128"/>
                <a:ea typeface="HGP創英角ｺﾞｼｯｸUB" panose="020B0900000000000000" pitchFamily="50" charset="-128"/>
              </a:rPr>
              <a:t>14:00-15:00</a:t>
            </a:r>
            <a:r>
              <a:rPr kumimoji="1" lang="ja-JP" altLang="en-US" sz="1600" dirty="0">
                <a:latin typeface="HGP創英角ｺﾞｼｯｸUB" panose="020B0900000000000000" pitchFamily="50" charset="-128"/>
                <a:ea typeface="HGP創英角ｺﾞｼｯｸUB" panose="020B0900000000000000" pitchFamily="50" charset="-128"/>
              </a:rPr>
              <a:t>）</a:t>
            </a:r>
          </a:p>
        </p:txBody>
      </p:sp>
      <p:sp>
        <p:nvSpPr>
          <p:cNvPr id="9" name="テキスト ボックス 8">
            <a:extLst>
              <a:ext uri="{FF2B5EF4-FFF2-40B4-BE49-F238E27FC236}">
                <a16:creationId xmlns:a16="http://schemas.microsoft.com/office/drawing/2014/main" id="{7E20C368-8EAB-4EB9-8D35-BCC361B93CB5}"/>
              </a:ext>
            </a:extLst>
          </p:cNvPr>
          <p:cNvSpPr txBox="1"/>
          <p:nvPr/>
        </p:nvSpPr>
        <p:spPr>
          <a:xfrm>
            <a:off x="-1209177" y="4196706"/>
            <a:ext cx="9104719" cy="338554"/>
          </a:xfrm>
          <a:prstGeom prst="rect">
            <a:avLst/>
          </a:prstGeom>
          <a:noFill/>
        </p:spPr>
        <p:txBody>
          <a:bodyPr wrap="square" rtlCol="0">
            <a:spAutoFit/>
          </a:bodyPr>
          <a:lstStyle/>
          <a:p>
            <a:pPr algn="ctr"/>
            <a:r>
              <a:rPr kumimoji="1" lang="ja-JP" altLang="en-US" sz="1600" dirty="0">
                <a:latin typeface="HGP創英角ｺﾞｼｯｸUB" panose="020B0900000000000000" pitchFamily="50" charset="-128"/>
                <a:ea typeface="HGP創英角ｺﾞｼｯｸUB" panose="020B0900000000000000" pitchFamily="50" charset="-128"/>
              </a:rPr>
              <a:t>「一般医に知っていただきたい不眠治療」</a:t>
            </a:r>
          </a:p>
        </p:txBody>
      </p:sp>
      <p:sp>
        <p:nvSpPr>
          <p:cNvPr id="11" name="四角形: 角を丸くする 10">
            <a:extLst>
              <a:ext uri="{FF2B5EF4-FFF2-40B4-BE49-F238E27FC236}">
                <a16:creationId xmlns:a16="http://schemas.microsoft.com/office/drawing/2014/main" id="{696A01D2-412F-426A-A4B3-B2C7E3A599DE}"/>
              </a:ext>
            </a:extLst>
          </p:cNvPr>
          <p:cNvSpPr/>
          <p:nvPr/>
        </p:nvSpPr>
        <p:spPr>
          <a:xfrm>
            <a:off x="148859" y="5587109"/>
            <a:ext cx="6571550" cy="1901888"/>
          </a:xfrm>
          <a:prstGeom prst="roundRect">
            <a:avLst/>
          </a:prstGeom>
          <a:noFill/>
          <a:ln w="317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8603E260-524E-44BC-B4E3-AD50A704E313}"/>
              </a:ext>
            </a:extLst>
          </p:cNvPr>
          <p:cNvSpPr txBox="1"/>
          <p:nvPr/>
        </p:nvSpPr>
        <p:spPr>
          <a:xfrm>
            <a:off x="473775" y="5661603"/>
            <a:ext cx="3396635" cy="338554"/>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講演</a:t>
            </a:r>
            <a:r>
              <a:rPr kumimoji="1" lang="en-US" altLang="ja-JP" sz="1600" dirty="0">
                <a:latin typeface="HGP創英角ｺﾞｼｯｸUB" panose="020B0900000000000000" pitchFamily="50" charset="-128"/>
                <a:ea typeface="HGP創英角ｺﾞｼｯｸUB" panose="020B0900000000000000" pitchFamily="50" charset="-128"/>
              </a:rPr>
              <a:t>2</a:t>
            </a:r>
            <a:r>
              <a:rPr kumimoji="1" lang="ja-JP" altLang="en-US" sz="1600" dirty="0">
                <a:latin typeface="HGP創英角ｺﾞｼｯｸUB" panose="020B0900000000000000" pitchFamily="50" charset="-128"/>
                <a:ea typeface="HGP創英角ｺﾞｼｯｸUB" panose="020B0900000000000000" pitchFamily="50" charset="-128"/>
              </a:rPr>
              <a:t>　（</a:t>
            </a:r>
            <a:r>
              <a:rPr kumimoji="1" lang="en-US" altLang="ja-JP" sz="1600" dirty="0">
                <a:latin typeface="HGP創英角ｺﾞｼｯｸUB" panose="020B0900000000000000" pitchFamily="50" charset="-128"/>
                <a:ea typeface="HGP創英角ｺﾞｼｯｸUB" panose="020B0900000000000000" pitchFamily="50" charset="-128"/>
              </a:rPr>
              <a:t>15:00-16:00</a:t>
            </a:r>
            <a:r>
              <a:rPr kumimoji="1" lang="ja-JP" altLang="en-US" sz="1600" dirty="0">
                <a:latin typeface="HGP創英角ｺﾞｼｯｸUB" panose="020B0900000000000000" pitchFamily="50" charset="-128"/>
                <a:ea typeface="HGP創英角ｺﾞｼｯｸUB" panose="020B0900000000000000" pitchFamily="50" charset="-128"/>
              </a:rPr>
              <a:t>）</a:t>
            </a:r>
          </a:p>
        </p:txBody>
      </p:sp>
      <p:sp>
        <p:nvSpPr>
          <p:cNvPr id="13" name="テキスト ボックス 12">
            <a:extLst>
              <a:ext uri="{FF2B5EF4-FFF2-40B4-BE49-F238E27FC236}">
                <a16:creationId xmlns:a16="http://schemas.microsoft.com/office/drawing/2014/main" id="{1045F0A8-2B54-470B-8A73-355681B2BD68}"/>
              </a:ext>
            </a:extLst>
          </p:cNvPr>
          <p:cNvSpPr txBox="1"/>
          <p:nvPr/>
        </p:nvSpPr>
        <p:spPr>
          <a:xfrm>
            <a:off x="96745" y="6377481"/>
            <a:ext cx="6492877" cy="1077218"/>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「愛知医大における腹部ヘルニア診療」</a:t>
            </a:r>
          </a:p>
          <a:p>
            <a:pPr algn="ctr"/>
            <a:endParaRPr kumimoji="1" lang="ja-JP" altLang="en-US" sz="2400" dirty="0">
              <a:latin typeface="HGP創英角ｺﾞｼｯｸUB" panose="020B0900000000000000" pitchFamily="50" charset="-128"/>
              <a:ea typeface="HGP創英角ｺﾞｼｯｸUB" panose="020B0900000000000000" pitchFamily="50" charset="-128"/>
            </a:endParaRPr>
          </a:p>
          <a:p>
            <a:pPr algn="ctr"/>
            <a:endParaRPr kumimoji="1" lang="ja-JP" altLang="en-US" sz="24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id="{DF6CE7DC-5E31-4519-BA3E-136E86BFFCDC}"/>
              </a:ext>
            </a:extLst>
          </p:cNvPr>
          <p:cNvSpPr txBox="1"/>
          <p:nvPr/>
        </p:nvSpPr>
        <p:spPr>
          <a:xfrm>
            <a:off x="1051010" y="8670960"/>
            <a:ext cx="5638800" cy="369332"/>
          </a:xfrm>
          <a:prstGeom prst="rect">
            <a:avLst/>
          </a:prstGeom>
          <a:noFill/>
        </p:spPr>
        <p:txBody>
          <a:bodyPr wrap="squar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共催：愛知県外科医会</a:t>
            </a:r>
            <a:r>
              <a:rPr kumimoji="1" lang="en-US" altLang="ja-JP"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エーザイ株式会社</a:t>
            </a:r>
          </a:p>
        </p:txBody>
      </p:sp>
      <p:sp>
        <p:nvSpPr>
          <p:cNvPr id="14" name="テキスト ボックス 13">
            <a:extLst>
              <a:ext uri="{FF2B5EF4-FFF2-40B4-BE49-F238E27FC236}">
                <a16:creationId xmlns:a16="http://schemas.microsoft.com/office/drawing/2014/main" id="{8254A9F0-97BF-4225-94BC-47CEF20A2565}"/>
              </a:ext>
            </a:extLst>
          </p:cNvPr>
          <p:cNvSpPr txBox="1"/>
          <p:nvPr/>
        </p:nvSpPr>
        <p:spPr>
          <a:xfrm>
            <a:off x="471488" y="5982166"/>
            <a:ext cx="5891214" cy="338554"/>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座長： 愛知県外科医会　副会長　細野二郎</a:t>
            </a:r>
            <a:endParaRPr kumimoji="1" lang="en-US" altLang="ja-JP" sz="1600" dirty="0">
              <a:latin typeface="HGP創英角ｺﾞｼｯｸUB" panose="020B0900000000000000" pitchFamily="50" charset="-128"/>
              <a:ea typeface="HGP創英角ｺﾞｼｯｸUB" panose="020B0900000000000000" pitchFamily="50" charset="-128"/>
            </a:endParaRPr>
          </a:p>
        </p:txBody>
      </p:sp>
      <p:sp>
        <p:nvSpPr>
          <p:cNvPr id="15" name="テキスト ボックス 14">
            <a:extLst>
              <a:ext uri="{FF2B5EF4-FFF2-40B4-BE49-F238E27FC236}">
                <a16:creationId xmlns:a16="http://schemas.microsoft.com/office/drawing/2014/main" id="{8872459E-84B1-4BC2-8351-971C60CBB6A7}"/>
              </a:ext>
            </a:extLst>
          </p:cNvPr>
          <p:cNvSpPr txBox="1"/>
          <p:nvPr/>
        </p:nvSpPr>
        <p:spPr>
          <a:xfrm>
            <a:off x="261938" y="7729789"/>
            <a:ext cx="7143751" cy="830997"/>
          </a:xfrm>
          <a:prstGeom prst="rect">
            <a:avLst/>
          </a:prstGeom>
          <a:noFill/>
        </p:spPr>
        <p:txBody>
          <a:bodyPr wrap="square" rtlCol="0">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■当講演会における認定単位数　</a:t>
            </a:r>
            <a:r>
              <a:rPr kumimoji="1" lang="en-US" altLang="ja-JP" sz="1200" dirty="0">
                <a:latin typeface="HGP創英角ｺﾞｼｯｸUB" panose="020B0900000000000000" pitchFamily="50" charset="-128"/>
                <a:ea typeface="HGP創英角ｺﾞｼｯｸUB" panose="020B0900000000000000" pitchFamily="50" charset="-128"/>
              </a:rPr>
              <a:t>2</a:t>
            </a:r>
            <a:r>
              <a:rPr kumimoji="1" lang="ja-JP" altLang="en-US" sz="1200" dirty="0">
                <a:latin typeface="HGP創英角ｺﾞｼｯｸUB" panose="020B0900000000000000" pitchFamily="50" charset="-128"/>
                <a:ea typeface="HGP創英角ｺﾞｼｯｸUB" panose="020B0900000000000000" pitchFamily="50" charset="-128"/>
              </a:rPr>
              <a:t>単位　カリキュラムコード </a:t>
            </a:r>
            <a:r>
              <a:rPr kumimoji="1" lang="en-US" altLang="ja-JP" sz="1200" dirty="0">
                <a:latin typeface="HGP創英角ｺﾞｼｯｸUB" panose="020B0900000000000000" pitchFamily="50" charset="-128"/>
                <a:ea typeface="HGP創英角ｺﾞｼｯｸUB" panose="020B0900000000000000" pitchFamily="50" charset="-128"/>
              </a:rPr>
              <a:t>【20 </a:t>
            </a:r>
            <a:r>
              <a:rPr kumimoji="1" lang="ja-JP" altLang="en-US" sz="1200" dirty="0">
                <a:latin typeface="HGP創英角ｺﾞｼｯｸUB" panose="020B0900000000000000" pitchFamily="50" charset="-128"/>
                <a:ea typeface="HGP創英角ｺﾞｼｯｸUB" panose="020B0900000000000000" pitchFamily="50" charset="-128"/>
              </a:rPr>
              <a:t>不眠　　</a:t>
            </a:r>
            <a:r>
              <a:rPr kumimoji="1" lang="en-US" altLang="ja-JP" sz="1200" dirty="0">
                <a:latin typeface="HGP創英角ｺﾞｼｯｸUB" panose="020B0900000000000000" pitchFamily="50" charset="-128"/>
                <a:ea typeface="HGP創英角ｺﾞｼｯｸUB" panose="020B0900000000000000" pitchFamily="50" charset="-128"/>
              </a:rPr>
              <a:t>53</a:t>
            </a:r>
            <a:r>
              <a:rPr kumimoji="1" lang="ja-JP" altLang="en-US" sz="1200" dirty="0">
                <a:latin typeface="HGP創英角ｺﾞｼｯｸUB" panose="020B0900000000000000" pitchFamily="50" charset="-128"/>
                <a:ea typeface="HGP創英角ｺﾞｼｯｸUB" panose="020B0900000000000000" pitchFamily="50" charset="-128"/>
              </a:rPr>
              <a:t>　腹痛</a:t>
            </a:r>
            <a:r>
              <a:rPr kumimoji="1" lang="en-US" altLang="ja-JP" sz="1200" dirty="0">
                <a:latin typeface="HGP創英角ｺﾞｼｯｸUB" panose="020B0900000000000000" pitchFamily="50" charset="-128"/>
                <a:ea typeface="HGP創英角ｺﾞｼｯｸUB" panose="020B0900000000000000" pitchFamily="50" charset="-128"/>
              </a:rPr>
              <a:t>】</a:t>
            </a:r>
            <a:r>
              <a:rPr kumimoji="1" lang="ja-JP" altLang="en-US" sz="1200" dirty="0">
                <a:latin typeface="HGP創英角ｺﾞｼｯｸUB" panose="020B0900000000000000" pitchFamily="50" charset="-128"/>
                <a:ea typeface="HGP創英角ｺﾞｼｯｸUB" panose="020B0900000000000000" pitchFamily="50" charset="-128"/>
              </a:rPr>
              <a:t>　</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受講の場合は、お手数ですが</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登録を</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11</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21</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日（木）までにお願いします。（裏面参照）</a:t>
            </a:r>
            <a:endPar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■現地受講をご希望の方は、</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11</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7</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日（木）までに別紙「現地参加申込用紙」を愛知県外科医会</a:t>
            </a:r>
            <a:endPar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事務局まで</a:t>
            </a:r>
            <a:r>
              <a:rPr kumimoji="1" lang="en-US" altLang="ja-JP" sz="1200" dirty="0">
                <a:solidFill>
                  <a:srgbClr val="FF0000"/>
                </a:solidFill>
                <a:latin typeface="HGP創英角ｺﾞｼｯｸUB" panose="020B0900000000000000" pitchFamily="50" charset="-128"/>
                <a:ea typeface="HGP創英角ｺﾞｼｯｸUB" panose="020B0900000000000000" pitchFamily="50" charset="-128"/>
              </a:rPr>
              <a:t>FAX</a:t>
            </a:r>
            <a:r>
              <a:rPr kumimoji="1" lang="ja-JP" altLang="en-US" sz="1200" dirty="0">
                <a:solidFill>
                  <a:srgbClr val="FF0000"/>
                </a:solidFill>
                <a:latin typeface="HGP創英角ｺﾞｼｯｸUB" panose="020B0900000000000000" pitchFamily="50" charset="-128"/>
                <a:ea typeface="HGP創英角ｺﾞｼｯｸUB" panose="020B0900000000000000" pitchFamily="50" charset="-128"/>
              </a:rPr>
              <a:t> 願います。</a:t>
            </a:r>
            <a:r>
              <a:rPr kumimoji="1" lang="ja-JP" altLang="en-US" sz="1200" dirty="0">
                <a:latin typeface="HGP創英角ｺﾞｼｯｸUB" panose="020B0900000000000000" pitchFamily="50" charset="-128"/>
                <a:ea typeface="HGP創英角ｺﾞｼｯｸUB" panose="020B0900000000000000" pitchFamily="50" charset="-128"/>
              </a:rPr>
              <a:t>なお、現地受講は事前申込み、定員</a:t>
            </a:r>
            <a:r>
              <a:rPr kumimoji="1" lang="en-US" altLang="ja-JP" sz="1200" dirty="0">
                <a:latin typeface="HGP創英角ｺﾞｼｯｸUB" panose="020B0900000000000000" pitchFamily="50" charset="-128"/>
                <a:ea typeface="HGP創英角ｺﾞｼｯｸUB" panose="020B0900000000000000" pitchFamily="50" charset="-128"/>
              </a:rPr>
              <a:t>40</a:t>
            </a:r>
            <a:r>
              <a:rPr kumimoji="1" lang="ja-JP" altLang="en-US" sz="1200" dirty="0">
                <a:latin typeface="HGP創英角ｺﾞｼｯｸUB" panose="020B0900000000000000" pitchFamily="50" charset="-128"/>
                <a:ea typeface="HGP創英角ｺﾞｼｯｸUB" panose="020B0900000000000000" pitchFamily="50" charset="-128"/>
              </a:rPr>
              <a:t>名としております。</a:t>
            </a:r>
          </a:p>
        </p:txBody>
      </p:sp>
      <p:sp>
        <p:nvSpPr>
          <p:cNvPr id="16" name="テキスト ボックス 15">
            <a:extLst>
              <a:ext uri="{FF2B5EF4-FFF2-40B4-BE49-F238E27FC236}">
                <a16:creationId xmlns:a16="http://schemas.microsoft.com/office/drawing/2014/main" id="{D0C204D8-726B-42F8-A8CC-887F7F866074}"/>
              </a:ext>
            </a:extLst>
          </p:cNvPr>
          <p:cNvSpPr txBox="1"/>
          <p:nvPr/>
        </p:nvSpPr>
        <p:spPr>
          <a:xfrm>
            <a:off x="295454" y="4752317"/>
            <a:ext cx="6337299" cy="615553"/>
          </a:xfrm>
          <a:prstGeom prst="rect">
            <a:avLst/>
          </a:prstGeom>
          <a:noFill/>
        </p:spPr>
        <p:txBody>
          <a:bodyPr wrap="square" rtlCol="0">
            <a:spAutoFit/>
          </a:bodyPr>
          <a:lstStyle/>
          <a:p>
            <a:r>
              <a:rPr kumimoji="1" lang="ja-JP" altLang="en-US" sz="1700" dirty="0">
                <a:latin typeface="HGP創英角ｺﾞｼｯｸUB" panose="020B0900000000000000" pitchFamily="50" charset="-128"/>
                <a:ea typeface="HGP創英角ｺﾞｼｯｸUB" panose="020B0900000000000000" pitchFamily="50" charset="-128"/>
              </a:rPr>
              <a:t>  　　めいほう睡眠めまいクリニック</a:t>
            </a:r>
            <a:endParaRPr kumimoji="1" lang="en-US" altLang="ja-JP" sz="1700" dirty="0">
              <a:latin typeface="HGP創英角ｺﾞｼｯｸUB" panose="020B0900000000000000" pitchFamily="50" charset="-128"/>
              <a:ea typeface="HGP創英角ｺﾞｼｯｸUB" panose="020B0900000000000000" pitchFamily="50" charset="-128"/>
            </a:endParaRPr>
          </a:p>
          <a:p>
            <a:r>
              <a:rPr kumimoji="1" lang="ja-JP" altLang="en-US" sz="1700" dirty="0">
                <a:latin typeface="HGP創英角ｺﾞｼｯｸUB" panose="020B0900000000000000" pitchFamily="50" charset="-128"/>
                <a:ea typeface="HGP創英角ｺﾞｼｯｸUB" panose="020B0900000000000000" pitchFamily="50" charset="-128"/>
              </a:rPr>
              <a:t>　　　　　　　　　　　　　　　　院長　　　中山 明峰  先生</a:t>
            </a:r>
            <a:endParaRPr kumimoji="1" lang="en-US" altLang="ja-JP" sz="1700" dirty="0">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2A0E64F3-F340-477F-934F-A7ED2AA0ACA3}"/>
              </a:ext>
            </a:extLst>
          </p:cNvPr>
          <p:cNvSpPr txBox="1"/>
          <p:nvPr/>
        </p:nvSpPr>
        <p:spPr>
          <a:xfrm>
            <a:off x="701760" y="6836882"/>
            <a:ext cx="6337299" cy="615553"/>
          </a:xfrm>
          <a:prstGeom prst="rect">
            <a:avLst/>
          </a:prstGeom>
          <a:noFill/>
        </p:spPr>
        <p:txBody>
          <a:bodyPr wrap="square" rtlCol="0">
            <a:spAutoFit/>
          </a:bodyPr>
          <a:lstStyle/>
          <a:p>
            <a:r>
              <a:rPr kumimoji="1" lang="ja-JP" altLang="en-US" sz="1700" dirty="0">
                <a:latin typeface="HGP創英角ｺﾞｼｯｸUB" panose="020B0900000000000000" pitchFamily="50" charset="-128"/>
                <a:ea typeface="HGP創英角ｺﾞｼｯｸUB" panose="020B0900000000000000" pitchFamily="50" charset="-128"/>
              </a:rPr>
              <a:t>愛知医科大学外科学講座　（消化器外科）　</a:t>
            </a:r>
            <a:endParaRPr kumimoji="1" lang="en-US" altLang="ja-JP" sz="1700" dirty="0">
              <a:latin typeface="HGP創英角ｺﾞｼｯｸUB" panose="020B0900000000000000" pitchFamily="50" charset="-128"/>
              <a:ea typeface="HGP創英角ｺﾞｼｯｸUB" panose="020B0900000000000000" pitchFamily="50" charset="-128"/>
            </a:endParaRPr>
          </a:p>
          <a:p>
            <a:r>
              <a:rPr kumimoji="1" lang="ja-JP" altLang="en-US" sz="1700" dirty="0">
                <a:latin typeface="HGP創英角ｺﾞｼｯｸUB" panose="020B0900000000000000" pitchFamily="50" charset="-128"/>
                <a:ea typeface="HGP創英角ｺﾞｼｯｸUB" panose="020B0900000000000000" pitchFamily="50" charset="-128"/>
              </a:rPr>
              <a:t>　　　　　　　　　　　　　教授　　　佐野　力  先生</a:t>
            </a:r>
          </a:p>
        </p:txBody>
      </p:sp>
      <p:sp>
        <p:nvSpPr>
          <p:cNvPr id="18" name="テキスト ボックス 17">
            <a:extLst>
              <a:ext uri="{FF2B5EF4-FFF2-40B4-BE49-F238E27FC236}">
                <a16:creationId xmlns:a16="http://schemas.microsoft.com/office/drawing/2014/main" id="{0B3F57BC-D77C-42CB-8A0B-E0259E68992B}"/>
              </a:ext>
            </a:extLst>
          </p:cNvPr>
          <p:cNvSpPr txBox="1"/>
          <p:nvPr/>
        </p:nvSpPr>
        <p:spPr>
          <a:xfrm>
            <a:off x="397577" y="3809402"/>
            <a:ext cx="5891214" cy="338554"/>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 座長： 愛知県外科医会　副会長　細野二郎</a:t>
            </a:r>
            <a:endParaRPr kumimoji="1" lang="en-US" altLang="ja-JP" sz="1600" dirty="0">
              <a:solidFill>
                <a:srgbClr val="FF000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700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63F388B1-083E-41B9-9288-B15FB553E51B}"/>
              </a:ext>
            </a:extLst>
          </p:cNvPr>
          <p:cNvSpPr>
            <a:spLocks noGrp="1"/>
          </p:cNvSpPr>
          <p:nvPr>
            <p:ph type="title"/>
          </p:nvPr>
        </p:nvSpPr>
        <p:spPr>
          <a:xfrm>
            <a:off x="0" y="4216787"/>
            <a:ext cx="6858000" cy="482844"/>
          </a:xfrm>
          <a:solidFill>
            <a:srgbClr val="0070C0"/>
          </a:solidFill>
        </p:spPr>
        <p:txBody>
          <a:bodyPr>
            <a:noAutofit/>
          </a:bodyPr>
          <a:lstStyle/>
          <a:p>
            <a:pPr algn="ctr"/>
            <a:r>
              <a:rPr lang="en-US" altLang="ja-JP" sz="2400" dirty="0">
                <a:solidFill>
                  <a:schemeClr val="bg1"/>
                </a:solidFill>
                <a:latin typeface="HGP創英角ｺﾞｼｯｸUB" panose="020B0900000000000000" pitchFamily="50" charset="-128"/>
                <a:ea typeface="HGP創英角ｺﾞｼｯｸUB" panose="020B0900000000000000" pitchFamily="50" charset="-128"/>
              </a:rPr>
              <a:t>Web</a:t>
            </a:r>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視聴の事前登録のご案内</a:t>
            </a:r>
            <a:endPar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a:extLst>
              <a:ext uri="{FF2B5EF4-FFF2-40B4-BE49-F238E27FC236}">
                <a16:creationId xmlns:a16="http://schemas.microsoft.com/office/drawing/2014/main" id="{84C33280-4A73-4C06-9040-B951FA45D169}"/>
              </a:ext>
            </a:extLst>
          </p:cNvPr>
          <p:cNvSpPr txBox="1"/>
          <p:nvPr/>
        </p:nvSpPr>
        <p:spPr>
          <a:xfrm>
            <a:off x="130597" y="4945808"/>
            <a:ext cx="6891008" cy="4062651"/>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rPr>
              <a:t>右の二次元コードを読み込み、</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en-US" altLang="ja-JP" sz="1400" dirty="0">
                <a:solidFill>
                  <a:srgbClr val="0070C0"/>
                </a:solidFill>
                <a:latin typeface="HGP創英角ｺﾞｼｯｸUB" panose="020B0900000000000000" pitchFamily="50" charset="-128"/>
                <a:ea typeface="HGP創英角ｺﾞｼｯｸUB" panose="020B0900000000000000" pitchFamily="50" charset="-128"/>
              </a:rPr>
              <a:t> </a:t>
            </a:r>
            <a:r>
              <a:rPr kumimoji="1" lang="ja-JP" altLang="en-US" sz="1400" dirty="0">
                <a:solidFill>
                  <a:srgbClr val="0070C0"/>
                </a:solidFill>
                <a:latin typeface="HGP創英角ｺﾞｼｯｸUB" panose="020B0900000000000000" pitchFamily="50" charset="-128"/>
                <a:ea typeface="HGP創英角ｺﾞｼｯｸUB" panose="020B0900000000000000" pitchFamily="50" charset="-128"/>
              </a:rPr>
              <a:t>「ご施設名」・「ご芳名」・「</a:t>
            </a:r>
            <a:r>
              <a:rPr kumimoji="1" lang="en-US" altLang="ja-JP" sz="1400" dirty="0">
                <a:solidFill>
                  <a:srgbClr val="0070C0"/>
                </a:solidFill>
                <a:latin typeface="HGP創英角ｺﾞｼｯｸUB" panose="020B0900000000000000" pitchFamily="50" charset="-128"/>
                <a:ea typeface="HGP創英角ｺﾞｼｯｸUB" panose="020B0900000000000000" pitchFamily="50" charset="-128"/>
              </a:rPr>
              <a:t>mail</a:t>
            </a:r>
            <a:r>
              <a:rPr kumimoji="1" lang="ja-JP" altLang="en-US" sz="1400" dirty="0">
                <a:solidFill>
                  <a:srgbClr val="0070C0"/>
                </a:solidFill>
                <a:latin typeface="HGP創英角ｺﾞｼｯｸUB" panose="020B0900000000000000" pitchFamily="50" charset="-128"/>
                <a:ea typeface="HGP創英角ｺﾞｼｯｸUB" panose="020B0900000000000000" pitchFamily="50" charset="-128"/>
              </a:rPr>
              <a:t>アドレス」等</a:t>
            </a:r>
            <a:r>
              <a:rPr kumimoji="1" lang="ja-JP" altLang="en-US" sz="1400" dirty="0">
                <a:latin typeface="HGP創英角ｺﾞｼｯｸUB" panose="020B0900000000000000" pitchFamily="50" charset="-128"/>
                <a:ea typeface="HGP創英角ｺﾞｼｯｸUB" panose="020B0900000000000000" pitchFamily="50" charset="-128"/>
              </a:rPr>
              <a:t>を記載し送信下さい。</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登録頂いたアドレスに視聴</a:t>
            </a:r>
            <a:r>
              <a:rPr kumimoji="1" lang="en-US" altLang="ja-JP" sz="1400" dirty="0">
                <a:latin typeface="HGP創英角ｺﾞｼｯｸUB" panose="020B0900000000000000" pitchFamily="50" charset="-128"/>
                <a:ea typeface="HGP創英角ｺﾞｼｯｸUB" panose="020B0900000000000000" pitchFamily="50" charset="-128"/>
              </a:rPr>
              <a:t>URL</a:t>
            </a:r>
            <a:r>
              <a:rPr kumimoji="1" lang="ja-JP" altLang="en-US" sz="1400" dirty="0">
                <a:latin typeface="HGP創英角ｺﾞｼｯｸUB" panose="020B0900000000000000" pitchFamily="50" charset="-128"/>
                <a:ea typeface="HGP創英角ｺﾞｼｯｸUB" panose="020B0900000000000000" pitchFamily="50" charset="-128"/>
              </a:rPr>
              <a:t>を送付いたします。</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二次元コードが使用できない場は</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下記</a:t>
            </a:r>
            <a:r>
              <a:rPr kumimoji="1" lang="en-US" altLang="ja-JP" sz="1400" dirty="0">
                <a:latin typeface="HGP創英角ｺﾞｼｯｸUB" panose="020B0900000000000000" pitchFamily="50" charset="-128"/>
                <a:ea typeface="HGP創英角ｺﾞｼｯｸUB" panose="020B0900000000000000" pitchFamily="50" charset="-128"/>
              </a:rPr>
              <a:t>URL</a:t>
            </a:r>
            <a:r>
              <a:rPr kumimoji="1" lang="ja-JP" altLang="en-US" sz="1400" dirty="0">
                <a:latin typeface="HGP創英角ｺﾞｼｯｸUB" panose="020B0900000000000000" pitchFamily="50" charset="-128"/>
                <a:ea typeface="HGP創英角ｺﾞｼｯｸUB" panose="020B0900000000000000" pitchFamily="50" charset="-128"/>
              </a:rPr>
              <a:t>から直接アクセスお願い致します。</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dirty="0">
                <a:solidFill>
                  <a:srgbClr val="0070C0"/>
                </a:solidFill>
                <a:latin typeface="HGP創英角ｺﾞｼｯｸUB" panose="020B0900000000000000" pitchFamily="50" charset="-128"/>
                <a:ea typeface="HGP創英角ｺﾞｼｯｸUB" panose="020B0900000000000000" pitchFamily="50" charset="-128"/>
              </a:rPr>
              <a:t>　　</a:t>
            </a:r>
            <a:endParaRPr kumimoji="1" lang="en-US" altLang="ja-JP" sz="1400" dirty="0">
              <a:latin typeface="HGP創英角ｺﾞｼｯｸUB" panose="020B0900000000000000" pitchFamily="50" charset="-128"/>
              <a:ea typeface="HGP創英角ｺﾞｼｯｸUB" panose="020B09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https://us06web.zoom.us/webinar/register/WN_gYW_a3hpQHqh-QiwZKl_Yg</a:t>
            </a:r>
          </a:p>
          <a:p>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当日は</a:t>
            </a:r>
            <a:r>
              <a:rPr kumimoji="1" lang="en-US" altLang="ja-JP" sz="1400" dirty="0">
                <a:latin typeface="HGP創英角ｺﾞｼｯｸUB" panose="020B0900000000000000" pitchFamily="50" charset="-128"/>
                <a:ea typeface="HGP創英角ｺﾞｼｯｸUB" panose="020B0900000000000000" pitchFamily="50" charset="-128"/>
              </a:rPr>
              <a:t>ZOOM</a:t>
            </a:r>
            <a:r>
              <a:rPr kumimoji="1" lang="ja-JP" altLang="en-US" sz="1400" dirty="0">
                <a:latin typeface="HGP創英角ｺﾞｼｯｸUB" panose="020B0900000000000000" pitchFamily="50" charset="-128"/>
                <a:ea typeface="HGP創英角ｺﾞｼｯｸUB" panose="020B0900000000000000" pitchFamily="50" charset="-128"/>
              </a:rPr>
              <a:t>での配信となります</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（入力頂きました個人情報は、ご視聴頂いた先生の確認及び今後の講演会のご案内のために使用し、</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弊社と業務委託先以外の第</a:t>
            </a:r>
            <a:r>
              <a:rPr kumimoji="1" lang="en-US" altLang="ja-JP" sz="1200" dirty="0">
                <a:latin typeface="HGP創英角ｺﾞｼｯｸUB" panose="020B0900000000000000" pitchFamily="50" charset="-128"/>
                <a:ea typeface="HGP創英角ｺﾞｼｯｸUB" panose="020B0900000000000000" pitchFamily="50" charset="-128"/>
              </a:rPr>
              <a:t>3</a:t>
            </a:r>
            <a:r>
              <a:rPr kumimoji="1" lang="ja-JP" altLang="en-US" sz="1200" dirty="0">
                <a:latin typeface="HGP創英角ｺﾞｼｯｸUB" panose="020B0900000000000000" pitchFamily="50" charset="-128"/>
                <a:ea typeface="HGP創英角ｺﾞｼｯｸUB" panose="020B0900000000000000" pitchFamily="50" charset="-128"/>
              </a:rPr>
              <a:t>者に開示・提示することはございません。 ）</a:t>
            </a:r>
            <a:endParaRPr kumimoji="1" lang="en-US" altLang="ja-JP" sz="1200" dirty="0">
              <a:latin typeface="HGP創英角ｺﾞｼｯｸUB" panose="020B0900000000000000" pitchFamily="50" charset="-128"/>
              <a:ea typeface="HGP創英角ｺﾞｼｯｸUB" panose="020B0900000000000000" pitchFamily="50" charset="-128"/>
            </a:endParaRPr>
          </a:p>
          <a:p>
            <a:endParaRPr kumimoji="1" lang="ja-JP" altLang="en-US" sz="1000" dirty="0">
              <a:latin typeface="HGP創英角ｺﾞｼｯｸUB" panose="020B0900000000000000" pitchFamily="50" charset="-128"/>
              <a:ea typeface="HGP創英角ｺﾞｼｯｸUB" panose="020B0900000000000000" pitchFamily="50" charset="-128"/>
            </a:endParaRPr>
          </a:p>
          <a:p>
            <a:pPr algn="ct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視聴登録期限：</a:t>
            </a:r>
            <a:r>
              <a:rPr kumimoji="1" lang="en-US" altLang="ja-JP" sz="1600" u="sng">
                <a:solidFill>
                  <a:srgbClr val="FF0000"/>
                </a:solidFill>
                <a:latin typeface="HGP創英角ｺﾞｼｯｸUB" panose="020B0900000000000000" pitchFamily="50" charset="-128"/>
                <a:ea typeface="HGP創英角ｺﾞｼｯｸUB" panose="020B0900000000000000" pitchFamily="50" charset="-128"/>
              </a:rPr>
              <a:t>2024</a:t>
            </a:r>
            <a:r>
              <a:rPr kumimoji="1" lang="ja-JP" altLang="en-US" sz="1600" u="sng">
                <a:solidFill>
                  <a:srgbClr val="FF0000"/>
                </a:solidFill>
                <a:latin typeface="HGP創英角ｺﾞｼｯｸUB" panose="020B0900000000000000" pitchFamily="50" charset="-128"/>
                <a:ea typeface="HGP創英角ｺﾞｼｯｸUB" panose="020B0900000000000000" pitchFamily="50" charset="-128"/>
              </a:rPr>
              <a:t>年</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11</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21</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日</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木</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a:t>
            </a:r>
          </a:p>
          <a:p>
            <a:pPr algn="ct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現地参加希望の場合は別紙「</a:t>
            </a:r>
            <a:r>
              <a:rPr kumimoji="1" lang="zh-TW" altLang="en-US" sz="1200" u="sng" dirty="0">
                <a:solidFill>
                  <a:srgbClr val="FF0000"/>
                </a:solidFill>
                <a:latin typeface="HGP創英角ｺﾞｼｯｸUB" panose="020B0900000000000000" pitchFamily="50" charset="-128"/>
                <a:ea typeface="HGP創英角ｺﾞｼｯｸUB" panose="020B0900000000000000" pitchFamily="50" charset="-128"/>
              </a:rPr>
              <a:t>現地受講申込用紙</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」にてご提出ください：期限１１月７日（木）</a:t>
            </a:r>
            <a:endPar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endParaRPr>
          </a:p>
          <a:p>
            <a:pPr algn="ct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視聴登録は</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11</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21</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日（木）を過ぎても可能ですが、お早めの登録をお願いいたします。）</a:t>
            </a:r>
            <a:endParaRPr kumimoji="1" lang="en-US" altLang="ja-JP" sz="1400" dirty="0">
              <a:latin typeface="HGP創英角ｺﾞｼｯｸUB" panose="020B0900000000000000" pitchFamily="50" charset="-128"/>
              <a:ea typeface="HGP創英角ｺﾞｼｯｸUB" panose="020B0900000000000000" pitchFamily="50" charset="-128"/>
            </a:endParaRPr>
          </a:p>
          <a:p>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□登録に関するお問い合わせ先□</a:t>
            </a:r>
            <a:endParaRPr kumimoji="1" lang="en-US" altLang="ja-JP" sz="1200" dirty="0">
              <a:latin typeface="HGP創英角ｺﾞｼｯｸUB" panose="020B0900000000000000" pitchFamily="50" charset="-128"/>
              <a:ea typeface="HGP創英角ｺﾞｼｯｸUB" panose="020B09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latin typeface="HGP創英角ｺﾞｼｯｸUB" panose="020B0900000000000000" pitchFamily="50" charset="-128"/>
                <a:ea typeface="HGP創英角ｺﾞｼｯｸUB" panose="020B0900000000000000" pitchFamily="50" charset="-128"/>
              </a:rPr>
              <a:t>　　</a:t>
            </a:r>
            <a:r>
              <a:rPr kumimoji="1" lang="ja-JP" altLang="en-US"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エーザイ株式会社　</a:t>
            </a:r>
            <a:endParaRPr kumimoji="1" lang="en-US" altLang="ja-JP"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HGP創英角ｺﾞｼｯｸUB" panose="020B0900000000000000" pitchFamily="50" charset="-128"/>
                <a:ea typeface="HGP創英角ｺﾞｼｯｸUB" panose="020B0900000000000000" pitchFamily="50" charset="-128"/>
              </a:rPr>
              <a:t>　　　　</a:t>
            </a:r>
            <a:r>
              <a:rPr kumimoji="1" lang="ja-JP" altLang="en-US"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担当：後藤　</a:t>
            </a:r>
            <a:r>
              <a:rPr kumimoji="1" lang="en-US" altLang="ja-JP"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090-7635</a:t>
            </a:r>
            <a:r>
              <a:rPr kumimoji="1" lang="ja-JP" altLang="en-US"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mn-cs"/>
              </a:rPr>
              <a:t>2146</a:t>
            </a:r>
            <a:r>
              <a:rPr kumimoji="1" lang="ja-JP" altLang="en-US" sz="1200" dirty="0">
                <a:latin typeface="HGP創英角ｺﾞｼｯｸUB" panose="020B0900000000000000" pitchFamily="50" charset="-128"/>
                <a:ea typeface="HGP創英角ｺﾞｼｯｸUB" panose="020B0900000000000000" pitchFamily="50" charset="-128"/>
              </a:rPr>
              <a:t>　　</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□その他お問い合わせ先□</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愛知県外科医会：</a:t>
            </a:r>
            <a:r>
              <a:rPr kumimoji="1" lang="en-US" altLang="ja-JP" sz="1200" dirty="0">
                <a:latin typeface="HGP創英角ｺﾞｼｯｸUB" panose="020B0900000000000000" pitchFamily="50" charset="-128"/>
                <a:ea typeface="HGP創英角ｺﾞｼｯｸUB" panose="020B0900000000000000" pitchFamily="50" charset="-128"/>
              </a:rPr>
              <a:t>052-263-0093</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8" name="タイトル 1">
            <a:extLst>
              <a:ext uri="{FF2B5EF4-FFF2-40B4-BE49-F238E27FC236}">
                <a16:creationId xmlns:a16="http://schemas.microsoft.com/office/drawing/2014/main" id="{1BA84F8A-099C-4595-AB99-5D17D7D702B6}"/>
              </a:ext>
            </a:extLst>
          </p:cNvPr>
          <p:cNvSpPr txBox="1">
            <a:spLocks/>
          </p:cNvSpPr>
          <p:nvPr/>
        </p:nvSpPr>
        <p:spPr>
          <a:xfrm>
            <a:off x="0" y="325771"/>
            <a:ext cx="6858000" cy="482844"/>
          </a:xfrm>
          <a:prstGeom prst="rect">
            <a:avLst/>
          </a:prstGeom>
          <a:solidFill>
            <a:srgbClr val="0070C0"/>
          </a:solidFill>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会場のご案内</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 name="テキスト ボックス 4">
            <a:extLst>
              <a:ext uri="{FF2B5EF4-FFF2-40B4-BE49-F238E27FC236}">
                <a16:creationId xmlns:a16="http://schemas.microsoft.com/office/drawing/2014/main" id="{F6A4DDB3-0A0D-D55A-1B9D-6CE816A8C253}"/>
              </a:ext>
            </a:extLst>
          </p:cNvPr>
          <p:cNvSpPr txBox="1"/>
          <p:nvPr/>
        </p:nvSpPr>
        <p:spPr>
          <a:xfrm>
            <a:off x="3576101" y="7945187"/>
            <a:ext cx="3130550"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t>▶本講演会は医療関係者の皆さまに限りご参加いただくことが可能です。</a:t>
            </a:r>
          </a:p>
          <a:p>
            <a:r>
              <a:rPr kumimoji="1" lang="ja-JP" altLang="en-US" sz="1100" dirty="0"/>
              <a:t>▶本講演会の内容（話される内容や投影される文字</a:t>
            </a:r>
            <a:r>
              <a:rPr kumimoji="1" lang="en-US" altLang="ja-JP" sz="1100" dirty="0"/>
              <a:t>､</a:t>
            </a:r>
            <a:r>
              <a:rPr kumimoji="1" lang="ja-JP" altLang="en-US" sz="1100" dirty="0"/>
              <a:t>写真</a:t>
            </a:r>
            <a:r>
              <a:rPr kumimoji="1" lang="en-US" altLang="ja-JP" sz="1100" dirty="0"/>
              <a:t>､</a:t>
            </a:r>
            <a:r>
              <a:rPr kumimoji="1" lang="ja-JP" altLang="en-US" sz="1100" dirty="0"/>
              <a:t>図</a:t>
            </a:r>
            <a:r>
              <a:rPr kumimoji="1" lang="en-US" altLang="ja-JP" sz="1100" dirty="0"/>
              <a:t>､</a:t>
            </a:r>
            <a:r>
              <a:rPr kumimoji="1" lang="ja-JP" altLang="en-US" sz="1100" dirty="0"/>
              <a:t>イラストなど）の</a:t>
            </a:r>
          </a:p>
          <a:p>
            <a:r>
              <a:rPr kumimoji="1" lang="ja-JP" altLang="en-US" sz="1100" dirty="0"/>
              <a:t>無断での複製、転載、改変その他の二次利用はお控えください。</a:t>
            </a:r>
          </a:p>
        </p:txBody>
      </p:sp>
      <p:pic>
        <p:nvPicPr>
          <p:cNvPr id="10" name="図 9">
            <a:extLst>
              <a:ext uri="{FF2B5EF4-FFF2-40B4-BE49-F238E27FC236}">
                <a16:creationId xmlns:a16="http://schemas.microsoft.com/office/drawing/2014/main" id="{10BDF153-CD12-ABAB-2005-5B891B07E9FE}"/>
              </a:ext>
            </a:extLst>
          </p:cNvPr>
          <p:cNvPicPr>
            <a:picLocks noChangeAspect="1"/>
          </p:cNvPicPr>
          <p:nvPr/>
        </p:nvPicPr>
        <p:blipFill>
          <a:blip r:embed="rId2"/>
          <a:stretch>
            <a:fillRect/>
          </a:stretch>
        </p:blipFill>
        <p:spPr>
          <a:xfrm>
            <a:off x="5505450" y="4804462"/>
            <a:ext cx="1238250" cy="1238250"/>
          </a:xfrm>
          <a:prstGeom prst="rect">
            <a:avLst/>
          </a:prstGeom>
        </p:spPr>
      </p:pic>
      <p:pic>
        <p:nvPicPr>
          <p:cNvPr id="19" name="図 18">
            <a:extLst>
              <a:ext uri="{FF2B5EF4-FFF2-40B4-BE49-F238E27FC236}">
                <a16:creationId xmlns:a16="http://schemas.microsoft.com/office/drawing/2014/main" id="{DA26F4D5-7233-9D94-579F-5FFBAE636125}"/>
              </a:ext>
            </a:extLst>
          </p:cNvPr>
          <p:cNvPicPr>
            <a:picLocks noChangeAspect="1"/>
          </p:cNvPicPr>
          <p:nvPr/>
        </p:nvPicPr>
        <p:blipFill>
          <a:blip r:embed="rId3"/>
          <a:stretch>
            <a:fillRect/>
          </a:stretch>
        </p:blipFill>
        <p:spPr>
          <a:xfrm>
            <a:off x="800100" y="1003788"/>
            <a:ext cx="2997200" cy="3037586"/>
          </a:xfrm>
          <a:prstGeom prst="rect">
            <a:avLst/>
          </a:prstGeom>
        </p:spPr>
      </p:pic>
      <p:sp>
        <p:nvSpPr>
          <p:cNvPr id="20" name="テキスト ボックス 19">
            <a:extLst>
              <a:ext uri="{FF2B5EF4-FFF2-40B4-BE49-F238E27FC236}">
                <a16:creationId xmlns:a16="http://schemas.microsoft.com/office/drawing/2014/main" id="{9124632E-9852-77D7-3F14-0140889CD534}"/>
              </a:ext>
            </a:extLst>
          </p:cNvPr>
          <p:cNvSpPr txBox="1"/>
          <p:nvPr/>
        </p:nvSpPr>
        <p:spPr>
          <a:xfrm>
            <a:off x="3576101" y="1086362"/>
            <a:ext cx="3252814" cy="2123658"/>
          </a:xfrm>
          <a:prstGeom prst="rect">
            <a:avLst/>
          </a:prstGeom>
          <a:noFill/>
        </p:spPr>
        <p:txBody>
          <a:bodyPr wrap="none" rtlCol="0">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住所：</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名古屋市東区泉２－１３－２３</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大栄ビル　</a:t>
            </a:r>
            <a:r>
              <a:rPr kumimoji="1" lang="en-US" altLang="ja-JP" sz="1200" dirty="0">
                <a:latin typeface="HGP創英角ｺﾞｼｯｸUB" panose="020B0900000000000000" pitchFamily="50" charset="-128"/>
                <a:ea typeface="HGP創英角ｺﾞｼｯｸUB" panose="020B0900000000000000" pitchFamily="50" charset="-128"/>
              </a:rPr>
              <a:t>6</a:t>
            </a:r>
            <a:r>
              <a:rPr kumimoji="1" lang="ja-JP" altLang="en-US" sz="1200" dirty="0">
                <a:latin typeface="HGP創英角ｺﾞｼｯｸUB" panose="020B0900000000000000" pitchFamily="50" charset="-128"/>
                <a:ea typeface="HGP創英角ｺﾞｼｯｸUB" panose="020B0900000000000000" pitchFamily="50" charset="-128"/>
              </a:rPr>
              <a:t>階</a:t>
            </a:r>
            <a:endParaRPr kumimoji="1" lang="en-US" altLang="ja-JP" sz="1200" dirty="0">
              <a:latin typeface="HGP創英角ｺﾞｼｯｸUB" panose="020B0900000000000000" pitchFamily="50" charset="-128"/>
              <a:ea typeface="HGP創英角ｺﾞｼｯｸUB" panose="020B0900000000000000" pitchFamily="50" charset="-128"/>
            </a:endParaRPr>
          </a:p>
          <a:p>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〇地下鉄</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en-US" altLang="ja-JP" sz="1200" dirty="0">
                <a:latin typeface="HGP創英角ｺﾞｼｯｸUB" panose="020B0900000000000000" pitchFamily="50" charset="-128"/>
                <a:ea typeface="HGP創英角ｺﾞｼｯｸUB" panose="020B0900000000000000" pitchFamily="50" charset="-128"/>
              </a:rPr>
              <a:t>JR</a:t>
            </a:r>
            <a:r>
              <a:rPr kumimoji="1" lang="ja-JP" altLang="en-US" sz="1200" dirty="0">
                <a:latin typeface="HGP創英角ｺﾞｼｯｸUB" panose="020B0900000000000000" pitchFamily="50" charset="-128"/>
                <a:ea typeface="HGP創英角ｺﾞｼｯｸUB" panose="020B0900000000000000" pitchFamily="50" charset="-128"/>
              </a:rPr>
              <a:t>名古屋駅より地下鉄桜通線（徳重・野並行）</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に乗り、「高岳（たかおか）」で下車。</a:t>
            </a:r>
            <a:r>
              <a:rPr kumimoji="1" lang="en-US" altLang="ja-JP" sz="1200" dirty="0">
                <a:latin typeface="HGP創英角ｺﾞｼｯｸUB" panose="020B0900000000000000" pitchFamily="50" charset="-128"/>
                <a:ea typeface="HGP創英角ｺﾞｼｯｸUB" panose="020B0900000000000000" pitchFamily="50" charset="-128"/>
              </a:rPr>
              <a:t>1</a:t>
            </a:r>
            <a:r>
              <a:rPr kumimoji="1" lang="ja-JP" altLang="en-US" sz="1200" dirty="0">
                <a:latin typeface="HGP創英角ｺﾞｼｯｸUB" panose="020B0900000000000000" pitchFamily="50" charset="-128"/>
                <a:ea typeface="HGP創英角ｺﾞｼｯｸUB" panose="020B0900000000000000" pitchFamily="50" charset="-128"/>
              </a:rPr>
              <a:t>番出口を</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出て右方向（北向き）へ徒歩</a:t>
            </a:r>
            <a:r>
              <a:rPr kumimoji="1" lang="en-US" altLang="ja-JP" sz="1200" dirty="0">
                <a:latin typeface="HGP創英角ｺﾞｼｯｸUB" panose="020B0900000000000000" pitchFamily="50" charset="-128"/>
                <a:ea typeface="HGP創英角ｺﾞｼｯｸUB" panose="020B0900000000000000" pitchFamily="50" charset="-128"/>
              </a:rPr>
              <a:t>7</a:t>
            </a:r>
            <a:r>
              <a:rPr kumimoji="1" lang="ja-JP" altLang="en-US" sz="1200" dirty="0">
                <a:latin typeface="HGP創英角ｺﾞｼｯｸUB" panose="020B0900000000000000" pitchFamily="50" charset="-128"/>
                <a:ea typeface="HGP創英角ｺﾞｼｯｸUB" panose="020B0900000000000000" pitchFamily="50" charset="-128"/>
              </a:rPr>
              <a:t>分</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〇タクシー</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en-US" altLang="ja-JP" sz="1200" dirty="0">
                <a:latin typeface="HGP創英角ｺﾞｼｯｸUB" panose="020B0900000000000000" pitchFamily="50" charset="-128"/>
                <a:ea typeface="HGP創英角ｺﾞｼｯｸUB" panose="020B0900000000000000" pitchFamily="50" charset="-128"/>
              </a:rPr>
              <a:t>JR</a:t>
            </a:r>
            <a:r>
              <a:rPr kumimoji="1" lang="ja-JP" altLang="en-US" sz="1200" dirty="0">
                <a:latin typeface="HGP創英角ｺﾞｼｯｸUB" panose="020B0900000000000000" pitchFamily="50" charset="-128"/>
                <a:ea typeface="HGP創英角ｺﾞｼｯｸUB" panose="020B0900000000000000" pitchFamily="50" charset="-128"/>
              </a:rPr>
              <a:t>名古屋駅からタクシーにて約</a:t>
            </a:r>
            <a:r>
              <a:rPr kumimoji="1" lang="en-US" altLang="ja-JP" sz="1200" dirty="0">
                <a:latin typeface="HGP創英角ｺﾞｼｯｸUB" panose="020B0900000000000000" pitchFamily="50" charset="-128"/>
                <a:ea typeface="HGP創英角ｺﾞｼｯｸUB" panose="020B0900000000000000" pitchFamily="50" charset="-128"/>
              </a:rPr>
              <a:t>15</a:t>
            </a:r>
            <a:r>
              <a:rPr kumimoji="1" lang="ja-JP" altLang="en-US" sz="1200" dirty="0">
                <a:latin typeface="HGP創英角ｺﾞｼｯｸUB" panose="020B0900000000000000" pitchFamily="50" charset="-128"/>
                <a:ea typeface="HGP創英角ｺﾞｼｯｸUB" panose="020B0900000000000000" pitchFamily="50" charset="-128"/>
              </a:rPr>
              <a:t>分。</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（約</a:t>
            </a:r>
            <a:r>
              <a:rPr kumimoji="1" lang="en-US" altLang="ja-JP" sz="1200" dirty="0">
                <a:latin typeface="HGP創英角ｺﾞｼｯｸUB" panose="020B0900000000000000" pitchFamily="50" charset="-128"/>
                <a:ea typeface="HGP創英角ｺﾞｼｯｸUB" panose="020B0900000000000000" pitchFamily="50" charset="-128"/>
              </a:rPr>
              <a:t>1500</a:t>
            </a:r>
            <a:r>
              <a:rPr kumimoji="1" lang="ja-JP" altLang="en-US" sz="1200" dirty="0">
                <a:latin typeface="HGP創英角ｺﾞｼｯｸUB" panose="020B0900000000000000" pitchFamily="50" charset="-128"/>
                <a:ea typeface="HGP創英角ｺﾞｼｯｸUB" panose="020B0900000000000000" pitchFamily="50" charset="-128"/>
              </a:rPr>
              <a:t>円）</a:t>
            </a:r>
            <a:endParaRPr kumimoji="1" lang="en-US" altLang="ja-JP" sz="1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328224587"/>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37F922C71C96438A700BD0959B5DCE" ma:contentTypeVersion="11" ma:contentTypeDescription="Create a new document." ma:contentTypeScope="" ma:versionID="f88fbef117cc52bbe5fb841b3e78ac75">
  <xsd:schema xmlns:xsd="http://www.w3.org/2001/XMLSchema" xmlns:xs="http://www.w3.org/2001/XMLSchema" xmlns:p="http://schemas.microsoft.com/office/2006/metadata/properties" xmlns:ns3="eeee6d8a-8e95-4c29-a095-26b0a540a2e6" xmlns:ns4="a8a3b82a-a861-4768-8f39-436660baa90f" targetNamespace="http://schemas.microsoft.com/office/2006/metadata/properties" ma:root="true" ma:fieldsID="b2cc73f38b032883f05e7891a5647993" ns3:_="" ns4:_="">
    <xsd:import namespace="eeee6d8a-8e95-4c29-a095-26b0a540a2e6"/>
    <xsd:import namespace="a8a3b82a-a861-4768-8f39-436660baa90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ee6d8a-8e95-4c29-a095-26b0a540a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a3b82a-a861-4768-8f39-436660baa90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339764-DF52-4465-893D-E9546C6ADB81}">
  <ds:schemaRefs>
    <ds:schemaRef ds:uri="a8a3b82a-a861-4768-8f39-436660baa90f"/>
    <ds:schemaRef ds:uri="http://purl.org/dc/elements/1.1/"/>
    <ds:schemaRef ds:uri="http://purl.org/dc/terms/"/>
    <ds:schemaRef ds:uri="http://purl.org/dc/dcmitype/"/>
    <ds:schemaRef ds:uri="eeee6d8a-8e95-4c29-a095-26b0a540a2e6"/>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09DAA12-DE89-4DDA-A9E4-8BA18A1A76C7}">
  <ds:schemaRefs>
    <ds:schemaRef ds:uri="http://schemas.microsoft.com/sharepoint/v3/contenttype/forms"/>
  </ds:schemaRefs>
</ds:datastoreItem>
</file>

<file path=customXml/itemProps3.xml><?xml version="1.0" encoding="utf-8"?>
<ds:datastoreItem xmlns:ds="http://schemas.openxmlformats.org/officeDocument/2006/customXml" ds:itemID="{441F4F7E-1E6C-4505-88D7-CF30B6357B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ee6d8a-8e95-4c29-a095-26b0a540a2e6"/>
    <ds:schemaRef ds:uri="a8a3b82a-a861-4768-8f39-436660baa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257</TotalTime>
  <Words>627</Words>
  <Application>Microsoft Office PowerPoint</Application>
  <PresentationFormat>画面に合わせる (4:3)</PresentationFormat>
  <Paragraphs>56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HGP創英角ｺﾞｼｯｸUB</vt:lpstr>
      <vt:lpstr>游ゴシック</vt:lpstr>
      <vt:lpstr>Arial</vt:lpstr>
      <vt:lpstr>Calibri</vt:lpstr>
      <vt:lpstr>Calibri Light</vt:lpstr>
      <vt:lpstr>Office Theme</vt:lpstr>
      <vt:lpstr>令和6年度第2回救急医療医師研修会 愛知県外科医会学術講演会 (会場-WEB配信ハイブリット） 〔日本医師会生涯教育認定講座〕 </vt:lpstr>
      <vt:lpstr>Web視聴の事前登録のご案内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令和元年度救急医療特別研修会 愛知県外科医会学術講演会 〔日本医師会生涯教育認定講座〕 </dc:title>
  <dc:creator>Takahashi, Haruka</dc:creator>
  <cp:lastModifiedBy>近藤</cp:lastModifiedBy>
  <cp:revision>47</cp:revision>
  <cp:lastPrinted>2024-09-12T02:24:56Z</cp:lastPrinted>
  <dcterms:created xsi:type="dcterms:W3CDTF">2019-10-02T01:27:26Z</dcterms:created>
  <dcterms:modified xsi:type="dcterms:W3CDTF">2024-10-18T01:49:25Z</dcterms:modified>
</cp:coreProperties>
</file>