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4"/>
  </p:sldMasterIdLst>
  <p:notesMasterIdLst>
    <p:notesMasterId r:id="rId7"/>
  </p:notesMasterIdLst>
  <p:sldIdLst>
    <p:sldId id="257" r:id="rId5"/>
    <p:sldId id="260" r:id="rId6"/>
  </p:sldIdLst>
  <p:sldSz cx="6858000" cy="9144000" type="screen4x3"/>
  <p:notesSz cx="6735763" cy="98663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p:scale>
          <a:sx n="100" d="100"/>
          <a:sy n="100" d="100"/>
        </p:scale>
        <p:origin x="1455" y="-110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notesMaster" Target="notesMasters/notesMaster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2"/>
            <a:ext cx="2918621" cy="494812"/>
          </a:xfrm>
          <a:prstGeom prst="rect">
            <a:avLst/>
          </a:prstGeom>
        </p:spPr>
        <p:txBody>
          <a:bodyPr vert="horz" lIns="90650" tIns="45325" rIns="90650" bIns="45325"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573" y="2"/>
            <a:ext cx="2918621" cy="494812"/>
          </a:xfrm>
          <a:prstGeom prst="rect">
            <a:avLst/>
          </a:prstGeom>
        </p:spPr>
        <p:txBody>
          <a:bodyPr vert="horz" lIns="90650" tIns="45325" rIns="90650" bIns="45325" rtlCol="0"/>
          <a:lstStyle>
            <a:lvl1pPr algn="r">
              <a:defRPr sz="1200"/>
            </a:lvl1pPr>
          </a:lstStyle>
          <a:p>
            <a:fld id="{01746BF5-9986-422A-B68D-462F818418C2}" type="datetimeFigureOut">
              <a:rPr kumimoji="1" lang="ja-JP" altLang="en-US" smtClean="0"/>
              <a:t>2023/10/6</a:t>
            </a:fld>
            <a:endParaRPr kumimoji="1" lang="ja-JP" altLang="en-US"/>
          </a:p>
        </p:txBody>
      </p:sp>
      <p:sp>
        <p:nvSpPr>
          <p:cNvPr id="4" name="スライド イメージ プレースホルダー 3"/>
          <p:cNvSpPr>
            <a:spLocks noGrp="1" noRot="1" noChangeAspect="1"/>
          </p:cNvSpPr>
          <p:nvPr>
            <p:ph type="sldImg" idx="2"/>
          </p:nvPr>
        </p:nvSpPr>
        <p:spPr>
          <a:xfrm>
            <a:off x="2120900" y="1235075"/>
            <a:ext cx="2493963" cy="3328988"/>
          </a:xfrm>
          <a:prstGeom prst="rect">
            <a:avLst/>
          </a:prstGeom>
          <a:noFill/>
          <a:ln w="12700">
            <a:solidFill>
              <a:prstClr val="black"/>
            </a:solidFill>
          </a:ln>
        </p:spPr>
        <p:txBody>
          <a:bodyPr vert="horz" lIns="90650" tIns="45325" rIns="90650" bIns="45325" rtlCol="0" anchor="ctr"/>
          <a:lstStyle/>
          <a:p>
            <a:endParaRPr lang="ja-JP" altLang="en-US"/>
          </a:p>
        </p:txBody>
      </p:sp>
      <p:sp>
        <p:nvSpPr>
          <p:cNvPr id="5" name="ノート プレースホルダー 4"/>
          <p:cNvSpPr>
            <a:spLocks noGrp="1"/>
          </p:cNvSpPr>
          <p:nvPr>
            <p:ph type="body" sz="quarter" idx="3"/>
          </p:nvPr>
        </p:nvSpPr>
        <p:spPr>
          <a:xfrm>
            <a:off x="673891" y="4747996"/>
            <a:ext cx="5387982" cy="3884437"/>
          </a:xfrm>
          <a:prstGeom prst="rect">
            <a:avLst/>
          </a:prstGeom>
        </p:spPr>
        <p:txBody>
          <a:bodyPr vert="horz" lIns="90650" tIns="45325" rIns="90650" bIns="45325"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9371501"/>
            <a:ext cx="2918621" cy="494812"/>
          </a:xfrm>
          <a:prstGeom prst="rect">
            <a:avLst/>
          </a:prstGeom>
        </p:spPr>
        <p:txBody>
          <a:bodyPr vert="horz" lIns="90650" tIns="45325" rIns="90650" bIns="45325"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573" y="9371501"/>
            <a:ext cx="2918621" cy="494812"/>
          </a:xfrm>
          <a:prstGeom prst="rect">
            <a:avLst/>
          </a:prstGeom>
        </p:spPr>
        <p:txBody>
          <a:bodyPr vert="horz" lIns="90650" tIns="45325" rIns="90650" bIns="45325" rtlCol="0" anchor="b"/>
          <a:lstStyle>
            <a:lvl1pPr algn="r">
              <a:defRPr sz="1200"/>
            </a:lvl1pPr>
          </a:lstStyle>
          <a:p>
            <a:fld id="{FC2872A3-8DF7-473E-A4D3-8388D2D477F5}" type="slidenum">
              <a:rPr kumimoji="1" lang="ja-JP" altLang="en-US" smtClean="0"/>
              <a:t>‹#›</a:t>
            </a:fld>
            <a:endParaRPr kumimoji="1" lang="ja-JP" altLang="en-US"/>
          </a:p>
        </p:txBody>
      </p:sp>
    </p:spTree>
    <p:extLst>
      <p:ext uri="{BB962C8B-B14F-4D97-AF65-F5344CB8AC3E}">
        <p14:creationId xmlns:p14="http://schemas.microsoft.com/office/powerpoint/2010/main" val="119979703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427E8102-8B98-4488-B304-324FAF1E548D}" type="datetimeFigureOut">
              <a:rPr kumimoji="1" lang="ja-JP" altLang="en-US" smtClean="0"/>
              <a:t>2023/10/6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F5EA981-EB8F-4498-9006-420EF308B396}" type="slidenum">
              <a:rPr kumimoji="1" lang="ja-JP" altLang="en-US" smtClean="0"/>
              <a:t>‹#›</a:t>
            </a:fld>
            <a:endParaRPr kumimoji="1" lang="ja-JP" altLang="en-US"/>
          </a:p>
        </p:txBody>
      </p:sp>
    </p:spTree>
    <p:extLst>
      <p:ext uri="{BB962C8B-B14F-4D97-AF65-F5344CB8AC3E}">
        <p14:creationId xmlns:p14="http://schemas.microsoft.com/office/powerpoint/2010/main" val="36961248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27E8102-8B98-4488-B304-324FAF1E548D}" type="datetimeFigureOut">
              <a:rPr kumimoji="1" lang="ja-JP" altLang="en-US" smtClean="0"/>
              <a:t>2023/10/6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F5EA981-EB8F-4498-9006-420EF308B396}" type="slidenum">
              <a:rPr kumimoji="1" lang="ja-JP" altLang="en-US" smtClean="0"/>
              <a:t>‹#›</a:t>
            </a:fld>
            <a:endParaRPr kumimoji="1" lang="ja-JP" altLang="en-US"/>
          </a:p>
        </p:txBody>
      </p:sp>
    </p:spTree>
    <p:extLst>
      <p:ext uri="{BB962C8B-B14F-4D97-AF65-F5344CB8AC3E}">
        <p14:creationId xmlns:p14="http://schemas.microsoft.com/office/powerpoint/2010/main" val="25960637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4"/>
            <a:ext cx="1478756" cy="774911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486834"/>
            <a:ext cx="4350544" cy="774911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27E8102-8B98-4488-B304-324FAF1E548D}" type="datetimeFigureOut">
              <a:rPr kumimoji="1" lang="ja-JP" altLang="en-US" smtClean="0"/>
              <a:t>2023/10/6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F5EA981-EB8F-4498-9006-420EF308B396}" type="slidenum">
              <a:rPr kumimoji="1" lang="ja-JP" altLang="en-US" smtClean="0"/>
              <a:t>‹#›</a:t>
            </a:fld>
            <a:endParaRPr kumimoji="1" lang="ja-JP" altLang="en-US"/>
          </a:p>
        </p:txBody>
      </p:sp>
    </p:spTree>
    <p:extLst>
      <p:ext uri="{BB962C8B-B14F-4D97-AF65-F5344CB8AC3E}">
        <p14:creationId xmlns:p14="http://schemas.microsoft.com/office/powerpoint/2010/main" val="41866845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27E8102-8B98-4488-B304-324FAF1E548D}" type="datetimeFigureOut">
              <a:rPr kumimoji="1" lang="ja-JP" altLang="en-US" smtClean="0"/>
              <a:t>2023/10/6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F5EA981-EB8F-4498-9006-420EF308B396}" type="slidenum">
              <a:rPr kumimoji="1" lang="ja-JP" altLang="en-US" smtClean="0"/>
              <a:t>‹#›</a:t>
            </a:fld>
            <a:endParaRPr kumimoji="1" lang="ja-JP" altLang="en-US"/>
          </a:p>
        </p:txBody>
      </p:sp>
    </p:spTree>
    <p:extLst>
      <p:ext uri="{BB962C8B-B14F-4D97-AF65-F5344CB8AC3E}">
        <p14:creationId xmlns:p14="http://schemas.microsoft.com/office/powerpoint/2010/main" val="23760498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3"/>
            <a:ext cx="5915025" cy="3803649"/>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119286"/>
            <a:ext cx="5915025" cy="200024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427E8102-8B98-4488-B304-324FAF1E548D}" type="datetimeFigureOut">
              <a:rPr kumimoji="1" lang="ja-JP" altLang="en-US" smtClean="0"/>
              <a:t>2023/10/6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F5EA981-EB8F-4498-9006-420EF308B396}" type="slidenum">
              <a:rPr kumimoji="1" lang="ja-JP" altLang="en-US" smtClean="0"/>
              <a:t>‹#›</a:t>
            </a:fld>
            <a:endParaRPr kumimoji="1" lang="ja-JP" altLang="en-US"/>
          </a:p>
        </p:txBody>
      </p:sp>
    </p:spTree>
    <p:extLst>
      <p:ext uri="{BB962C8B-B14F-4D97-AF65-F5344CB8AC3E}">
        <p14:creationId xmlns:p14="http://schemas.microsoft.com/office/powerpoint/2010/main" val="25683065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427E8102-8B98-4488-B304-324FAF1E548D}" type="datetimeFigureOut">
              <a:rPr kumimoji="1" lang="ja-JP" altLang="en-US" smtClean="0"/>
              <a:t>2023/10/6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F5EA981-EB8F-4498-9006-420EF308B396}" type="slidenum">
              <a:rPr kumimoji="1" lang="ja-JP" altLang="en-US" smtClean="0"/>
              <a:t>‹#›</a:t>
            </a:fld>
            <a:endParaRPr kumimoji="1" lang="ja-JP" altLang="en-US"/>
          </a:p>
        </p:txBody>
      </p:sp>
    </p:spTree>
    <p:extLst>
      <p:ext uri="{BB962C8B-B14F-4D97-AF65-F5344CB8AC3E}">
        <p14:creationId xmlns:p14="http://schemas.microsoft.com/office/powerpoint/2010/main" val="41096782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6"/>
            <a:ext cx="5915025" cy="1767417"/>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340100"/>
            <a:ext cx="2901255" cy="4912784"/>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340100"/>
            <a:ext cx="2915543" cy="4912784"/>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427E8102-8B98-4488-B304-324FAF1E548D}" type="datetimeFigureOut">
              <a:rPr kumimoji="1" lang="ja-JP" altLang="en-US" smtClean="0"/>
              <a:t>2023/10/6</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9F5EA981-EB8F-4498-9006-420EF308B396}" type="slidenum">
              <a:rPr kumimoji="1" lang="ja-JP" altLang="en-US" smtClean="0"/>
              <a:t>‹#›</a:t>
            </a:fld>
            <a:endParaRPr kumimoji="1" lang="ja-JP" altLang="en-US"/>
          </a:p>
        </p:txBody>
      </p:sp>
    </p:spTree>
    <p:extLst>
      <p:ext uri="{BB962C8B-B14F-4D97-AF65-F5344CB8AC3E}">
        <p14:creationId xmlns:p14="http://schemas.microsoft.com/office/powerpoint/2010/main" val="20796406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427E8102-8B98-4488-B304-324FAF1E548D}" type="datetimeFigureOut">
              <a:rPr kumimoji="1" lang="ja-JP" altLang="en-US" smtClean="0"/>
              <a:t>2023/10/6</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9F5EA981-EB8F-4498-9006-420EF308B396}" type="slidenum">
              <a:rPr kumimoji="1" lang="ja-JP" altLang="en-US" smtClean="0"/>
              <a:t>‹#›</a:t>
            </a:fld>
            <a:endParaRPr kumimoji="1" lang="ja-JP" altLang="en-US"/>
          </a:p>
        </p:txBody>
      </p:sp>
    </p:spTree>
    <p:extLst>
      <p:ext uri="{BB962C8B-B14F-4D97-AF65-F5344CB8AC3E}">
        <p14:creationId xmlns:p14="http://schemas.microsoft.com/office/powerpoint/2010/main" val="12170847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27E8102-8B98-4488-B304-324FAF1E548D}" type="datetimeFigureOut">
              <a:rPr kumimoji="1" lang="ja-JP" altLang="en-US" smtClean="0"/>
              <a:t>2023/10/6</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9F5EA981-EB8F-4498-9006-420EF308B396}" type="slidenum">
              <a:rPr kumimoji="1" lang="ja-JP" altLang="en-US" smtClean="0"/>
              <a:t>‹#›</a:t>
            </a:fld>
            <a:endParaRPr kumimoji="1" lang="ja-JP" altLang="en-US"/>
          </a:p>
        </p:txBody>
      </p:sp>
    </p:spTree>
    <p:extLst>
      <p:ext uri="{BB962C8B-B14F-4D97-AF65-F5344CB8AC3E}">
        <p14:creationId xmlns:p14="http://schemas.microsoft.com/office/powerpoint/2010/main" val="1435414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316569"/>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427E8102-8B98-4488-B304-324FAF1E548D}" type="datetimeFigureOut">
              <a:rPr kumimoji="1" lang="ja-JP" altLang="en-US" smtClean="0"/>
              <a:t>2023/10/6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F5EA981-EB8F-4498-9006-420EF308B396}" type="slidenum">
              <a:rPr kumimoji="1" lang="ja-JP" altLang="en-US" smtClean="0"/>
              <a:t>‹#›</a:t>
            </a:fld>
            <a:endParaRPr kumimoji="1" lang="ja-JP" altLang="en-US"/>
          </a:p>
        </p:txBody>
      </p:sp>
    </p:spTree>
    <p:extLst>
      <p:ext uri="{BB962C8B-B14F-4D97-AF65-F5344CB8AC3E}">
        <p14:creationId xmlns:p14="http://schemas.microsoft.com/office/powerpoint/2010/main" val="4953461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316569"/>
            <a:ext cx="3471863" cy="6498167"/>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427E8102-8B98-4488-B304-324FAF1E548D}" type="datetimeFigureOut">
              <a:rPr kumimoji="1" lang="ja-JP" altLang="en-US" smtClean="0"/>
              <a:t>2023/10/6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F5EA981-EB8F-4498-9006-420EF308B396}" type="slidenum">
              <a:rPr kumimoji="1" lang="ja-JP" altLang="en-US" smtClean="0"/>
              <a:t>‹#›</a:t>
            </a:fld>
            <a:endParaRPr kumimoji="1" lang="ja-JP" altLang="en-US"/>
          </a:p>
        </p:txBody>
      </p:sp>
    </p:spTree>
    <p:extLst>
      <p:ext uri="{BB962C8B-B14F-4D97-AF65-F5344CB8AC3E}">
        <p14:creationId xmlns:p14="http://schemas.microsoft.com/office/powerpoint/2010/main" val="7432945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6"/>
            <a:ext cx="5915025" cy="1767417"/>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8475136"/>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427E8102-8B98-4488-B304-324FAF1E548D}" type="datetimeFigureOut">
              <a:rPr kumimoji="1" lang="ja-JP" altLang="en-US" smtClean="0"/>
              <a:t>2023/10/6</a:t>
            </a:fld>
            <a:endParaRPr kumimoji="1" lang="ja-JP" altLang="en-US"/>
          </a:p>
        </p:txBody>
      </p:sp>
      <p:sp>
        <p:nvSpPr>
          <p:cNvPr id="5" name="Footer Placeholder 4"/>
          <p:cNvSpPr>
            <a:spLocks noGrp="1"/>
          </p:cNvSpPr>
          <p:nvPr>
            <p:ph type="ftr" sz="quarter" idx="3"/>
          </p:nvPr>
        </p:nvSpPr>
        <p:spPr>
          <a:xfrm>
            <a:off x="2271713" y="8475136"/>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8475136"/>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9F5EA981-EB8F-4498-9006-420EF308B396}" type="slidenum">
              <a:rPr kumimoji="1" lang="ja-JP" altLang="en-US" smtClean="0"/>
              <a:t>‹#›</a:t>
            </a:fld>
            <a:endParaRPr kumimoji="1" lang="ja-JP" altLang="en-US"/>
          </a:p>
        </p:txBody>
      </p:sp>
    </p:spTree>
    <p:extLst>
      <p:ext uri="{BB962C8B-B14F-4D97-AF65-F5344CB8AC3E}">
        <p14:creationId xmlns:p14="http://schemas.microsoft.com/office/powerpoint/2010/main" val="282842487"/>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C2588EA-CC8D-4EEA-9D36-502F3DC3BCEE}"/>
              </a:ext>
            </a:extLst>
          </p:cNvPr>
          <p:cNvSpPr>
            <a:spLocks noGrp="1"/>
          </p:cNvSpPr>
          <p:nvPr>
            <p:ph type="title"/>
          </p:nvPr>
        </p:nvSpPr>
        <p:spPr>
          <a:xfrm>
            <a:off x="397578" y="366386"/>
            <a:ext cx="6254928" cy="1264631"/>
          </a:xfrm>
        </p:spPr>
        <p:txBody>
          <a:bodyPr>
            <a:normAutofit fontScale="90000"/>
          </a:bodyPr>
          <a:lstStyle/>
          <a:p>
            <a:pPr algn="ctr"/>
            <a:r>
              <a:rPr lang="ja-JP" altLang="en-US" sz="2400" dirty="0">
                <a:solidFill>
                  <a:srgbClr val="000000"/>
                </a:solidFill>
                <a:latin typeface="HGP創英角ｺﾞｼｯｸUB" panose="020B0900000000000000" pitchFamily="50" charset="-128"/>
                <a:ea typeface="HGP創英角ｺﾞｼｯｸUB" panose="020B0900000000000000" pitchFamily="50" charset="-128"/>
              </a:rPr>
              <a:t>令和</a:t>
            </a:r>
            <a:r>
              <a:rPr lang="en-US" altLang="ja-JP" sz="2400" dirty="0">
                <a:solidFill>
                  <a:srgbClr val="000000"/>
                </a:solidFill>
                <a:latin typeface="HGP創英角ｺﾞｼｯｸUB" panose="020B0900000000000000" pitchFamily="50" charset="-128"/>
                <a:ea typeface="HGP創英角ｺﾞｼｯｸUB" panose="020B0900000000000000" pitchFamily="50" charset="-128"/>
              </a:rPr>
              <a:t>5</a:t>
            </a:r>
            <a:r>
              <a:rPr lang="ja-JP" altLang="en-US" sz="2400" dirty="0">
                <a:solidFill>
                  <a:srgbClr val="000000"/>
                </a:solidFill>
                <a:latin typeface="HGP創英角ｺﾞｼｯｸUB" panose="020B0900000000000000" pitchFamily="50" charset="-128"/>
                <a:ea typeface="HGP創英角ｺﾞｼｯｸUB" panose="020B0900000000000000" pitchFamily="50" charset="-128"/>
              </a:rPr>
              <a:t>年度第</a:t>
            </a:r>
            <a:r>
              <a:rPr lang="en-US" altLang="ja-JP" sz="2400" dirty="0">
                <a:solidFill>
                  <a:srgbClr val="000000"/>
                </a:solidFill>
                <a:latin typeface="HGP創英角ｺﾞｼｯｸUB" panose="020B0900000000000000" pitchFamily="50" charset="-128"/>
                <a:ea typeface="HGP創英角ｺﾞｼｯｸUB" panose="020B0900000000000000" pitchFamily="50" charset="-128"/>
              </a:rPr>
              <a:t>2</a:t>
            </a:r>
            <a:r>
              <a:rPr lang="ja-JP" altLang="en-US" sz="2400" dirty="0">
                <a:solidFill>
                  <a:srgbClr val="000000"/>
                </a:solidFill>
                <a:latin typeface="HGP創英角ｺﾞｼｯｸUB" panose="020B0900000000000000" pitchFamily="50" charset="-128"/>
                <a:ea typeface="HGP創英角ｺﾞｼｯｸUB" panose="020B0900000000000000" pitchFamily="50" charset="-128"/>
              </a:rPr>
              <a:t>回救急医療医師研修会</a:t>
            </a:r>
            <a:br>
              <a:rPr lang="ja-JP" altLang="en-US" sz="2800" dirty="0">
                <a:solidFill>
                  <a:srgbClr val="000000"/>
                </a:solidFill>
                <a:latin typeface="HGP創英角ｺﾞｼｯｸUB" panose="020B0900000000000000" pitchFamily="50" charset="-128"/>
                <a:ea typeface="HGP創英角ｺﾞｼｯｸUB" panose="020B0900000000000000" pitchFamily="50" charset="-128"/>
              </a:rPr>
            </a:br>
            <a:r>
              <a:rPr lang="zh-CN" altLang="en-US" sz="2400" dirty="0">
                <a:solidFill>
                  <a:srgbClr val="000000"/>
                </a:solidFill>
                <a:latin typeface="HGP創英角ｺﾞｼｯｸUB" panose="020B0900000000000000" pitchFamily="50" charset="-128"/>
                <a:ea typeface="HGP創英角ｺﾞｼｯｸUB" panose="020B0900000000000000" pitchFamily="50" charset="-128"/>
              </a:rPr>
              <a:t>愛知県外科医会学術講演会</a:t>
            </a:r>
            <a:br>
              <a:rPr lang="en-US" altLang="zh-CN" sz="3200" dirty="0">
                <a:solidFill>
                  <a:srgbClr val="000000"/>
                </a:solidFill>
                <a:latin typeface="HGP創英角ｺﾞｼｯｸUB" panose="020B0900000000000000" pitchFamily="50" charset="-128"/>
                <a:ea typeface="HGP創英角ｺﾞｼｯｸUB" panose="020B0900000000000000" pitchFamily="50" charset="-128"/>
              </a:rPr>
            </a:br>
            <a:r>
              <a:rPr lang="en-US" altLang="zh-CN" sz="2000" dirty="0">
                <a:latin typeface="HGP創英角ｺﾞｼｯｸUB" panose="020B0900000000000000" pitchFamily="50" charset="-128"/>
                <a:ea typeface="HGP創英角ｺﾞｼｯｸUB" panose="020B0900000000000000" pitchFamily="50" charset="-128"/>
              </a:rPr>
              <a:t>(</a:t>
            </a:r>
            <a:r>
              <a:rPr lang="ja-JP" altLang="en-US" sz="2000" dirty="0">
                <a:latin typeface="HGP創英角ｺﾞｼｯｸUB" panose="020B0900000000000000" pitchFamily="50" charset="-128"/>
                <a:ea typeface="HGP創英角ｺﾞｼｯｸUB" panose="020B0900000000000000" pitchFamily="50" charset="-128"/>
              </a:rPr>
              <a:t>会場</a:t>
            </a:r>
            <a:r>
              <a:rPr lang="en-US" altLang="ja-JP" sz="2000" dirty="0">
                <a:latin typeface="HGP創英角ｺﾞｼｯｸUB" panose="020B0900000000000000" pitchFamily="50" charset="-128"/>
                <a:ea typeface="HGP創英角ｺﾞｼｯｸUB" panose="020B0900000000000000" pitchFamily="50" charset="-128"/>
              </a:rPr>
              <a:t>-WEB</a:t>
            </a:r>
            <a:r>
              <a:rPr lang="ja-JP" altLang="en-US" sz="2000" dirty="0">
                <a:latin typeface="HGP創英角ｺﾞｼｯｸUB" panose="020B0900000000000000" pitchFamily="50" charset="-128"/>
                <a:ea typeface="HGP創英角ｺﾞｼｯｸUB" panose="020B0900000000000000" pitchFamily="50" charset="-128"/>
              </a:rPr>
              <a:t>配信ハイブリット）</a:t>
            </a:r>
            <a:br>
              <a:rPr lang="zh-CN" altLang="en-US" sz="2000" dirty="0">
                <a:latin typeface="HGP創英角ｺﾞｼｯｸUB" panose="020B0900000000000000" pitchFamily="50" charset="-128"/>
                <a:ea typeface="HGP創英角ｺﾞｼｯｸUB" panose="020B0900000000000000" pitchFamily="50" charset="-128"/>
              </a:rPr>
            </a:br>
            <a:r>
              <a:rPr lang="en-US" altLang="zh-TW" sz="2000" dirty="0">
                <a:solidFill>
                  <a:srgbClr val="000000"/>
                </a:solidFill>
                <a:latin typeface="HGP創英角ｺﾞｼｯｸUB" panose="020B0900000000000000" pitchFamily="50" charset="-128"/>
                <a:ea typeface="HGP創英角ｺﾞｼｯｸUB" panose="020B0900000000000000" pitchFamily="50" charset="-128"/>
              </a:rPr>
              <a:t>〔</a:t>
            </a:r>
            <a:r>
              <a:rPr lang="zh-TW" altLang="en-US" sz="2000" dirty="0">
                <a:solidFill>
                  <a:srgbClr val="000000"/>
                </a:solidFill>
                <a:latin typeface="HGP創英角ｺﾞｼｯｸUB" panose="020B0900000000000000" pitchFamily="50" charset="-128"/>
                <a:ea typeface="HGP創英角ｺﾞｼｯｸUB" panose="020B0900000000000000" pitchFamily="50" charset="-128"/>
              </a:rPr>
              <a:t>日本医師会生涯教育認定講座</a:t>
            </a:r>
            <a:r>
              <a:rPr lang="en-US" altLang="zh-TW" sz="2000" dirty="0">
                <a:solidFill>
                  <a:srgbClr val="000000"/>
                </a:solidFill>
                <a:latin typeface="HGP創英角ｺﾞｼｯｸUB" panose="020B0900000000000000" pitchFamily="50" charset="-128"/>
                <a:ea typeface="HGP創英角ｺﾞｼｯｸUB" panose="020B0900000000000000" pitchFamily="50" charset="-128"/>
              </a:rPr>
              <a:t>〕</a:t>
            </a:r>
            <a:br>
              <a:rPr lang="zh-TW" altLang="en-US" sz="2000" dirty="0">
                <a:solidFill>
                  <a:srgbClr val="000000"/>
                </a:solidFill>
                <a:latin typeface="HGP創英角ｺﾞｼｯｸUB" panose="020B0900000000000000" pitchFamily="50" charset="-128"/>
                <a:ea typeface="HGP創英角ｺﾞｼｯｸUB" panose="020B0900000000000000" pitchFamily="50" charset="-128"/>
              </a:rPr>
            </a:br>
            <a:endParaRPr kumimoji="1" lang="ja-JP" altLang="en-US" sz="2800" dirty="0">
              <a:latin typeface="HGP創英角ｺﾞｼｯｸUB" panose="020B0900000000000000" pitchFamily="50" charset="-128"/>
              <a:ea typeface="HGP創英角ｺﾞｼｯｸUB" panose="020B0900000000000000" pitchFamily="50" charset="-128"/>
            </a:endParaRPr>
          </a:p>
        </p:txBody>
      </p:sp>
      <p:sp>
        <p:nvSpPr>
          <p:cNvPr id="3" name="コンテンツ プレースホルダー 2">
            <a:extLst>
              <a:ext uri="{FF2B5EF4-FFF2-40B4-BE49-F238E27FC236}">
                <a16:creationId xmlns:a16="http://schemas.microsoft.com/office/drawing/2014/main" id="{58724EF2-9001-49F5-B560-324F8FE48F25}"/>
              </a:ext>
            </a:extLst>
          </p:cNvPr>
          <p:cNvSpPr>
            <a:spLocks noGrp="1"/>
          </p:cNvSpPr>
          <p:nvPr>
            <p:ph idx="1"/>
          </p:nvPr>
        </p:nvSpPr>
        <p:spPr>
          <a:xfrm>
            <a:off x="261938" y="1655003"/>
            <a:ext cx="6249065" cy="946082"/>
          </a:xfrm>
        </p:spPr>
        <p:txBody>
          <a:bodyPr>
            <a:normAutofit fontScale="92500"/>
          </a:bodyPr>
          <a:lstStyle/>
          <a:p>
            <a:pPr marL="0" indent="0">
              <a:buNone/>
            </a:pPr>
            <a:r>
              <a:rPr kumimoji="1" lang="ja-JP" altLang="en-US" sz="1400" dirty="0">
                <a:latin typeface="HGP創英角ｺﾞｼｯｸUB" panose="020B0900000000000000" pitchFamily="50" charset="-128"/>
                <a:ea typeface="HGP創英角ｺﾞｼｯｸUB" panose="020B0900000000000000" pitchFamily="50" charset="-128"/>
              </a:rPr>
              <a:t>会員の皆様には益々ご健勝のこととお慶び申し上げます。さて、見出しの研修会を下記の通り開催させて頂きます。多数ご参加くださいますよう</a:t>
            </a:r>
            <a:r>
              <a:rPr lang="ja-JP" altLang="en-US" sz="1400" dirty="0">
                <a:latin typeface="HGP創英角ｺﾞｼｯｸUB" panose="020B0900000000000000" pitchFamily="50" charset="-128"/>
                <a:ea typeface="HGP創英角ｺﾞｼｯｸUB" panose="020B0900000000000000" pitchFamily="50" charset="-128"/>
              </a:rPr>
              <a:t>ご案内申し上げます。なお、貴院にご勤務の先生方にお声がけ頂くなど、ご案内をよろしくお願い申し上げます。</a:t>
            </a:r>
            <a:endParaRPr lang="en-US" altLang="ja-JP" sz="1400" dirty="0">
              <a:latin typeface="HGP創英角ｺﾞｼｯｸUB" panose="020B0900000000000000" pitchFamily="50" charset="-128"/>
              <a:ea typeface="HGP創英角ｺﾞｼｯｸUB" panose="020B0900000000000000" pitchFamily="50" charset="-128"/>
            </a:endParaRPr>
          </a:p>
          <a:p>
            <a:pPr marL="0" indent="0" algn="r">
              <a:buNone/>
            </a:pPr>
            <a:r>
              <a:rPr kumimoji="1" lang="ja-JP" altLang="en-US" sz="1400" dirty="0">
                <a:latin typeface="HGP創英角ｺﾞｼｯｸUB" panose="020B0900000000000000" pitchFamily="50" charset="-128"/>
                <a:ea typeface="HGP創英角ｺﾞｼｯｸUB" panose="020B0900000000000000" pitchFamily="50" charset="-128"/>
              </a:rPr>
              <a:t>愛知県外科医会　会長　伊佐治　文朗</a:t>
            </a:r>
          </a:p>
        </p:txBody>
      </p:sp>
      <p:sp>
        <p:nvSpPr>
          <p:cNvPr id="4" name="四角形: 角を丸くする 3">
            <a:extLst>
              <a:ext uri="{FF2B5EF4-FFF2-40B4-BE49-F238E27FC236}">
                <a16:creationId xmlns:a16="http://schemas.microsoft.com/office/drawing/2014/main" id="{DC56DA50-30F7-425F-A13D-85B66FE97A0E}"/>
              </a:ext>
            </a:extLst>
          </p:cNvPr>
          <p:cNvSpPr/>
          <p:nvPr/>
        </p:nvSpPr>
        <p:spPr>
          <a:xfrm>
            <a:off x="148859" y="3439380"/>
            <a:ext cx="6571550" cy="1924614"/>
          </a:xfrm>
          <a:prstGeom prst="roundRect">
            <a:avLst/>
          </a:prstGeom>
          <a:noFill/>
          <a:ln w="317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テキスト ボックス 4">
            <a:extLst>
              <a:ext uri="{FF2B5EF4-FFF2-40B4-BE49-F238E27FC236}">
                <a16:creationId xmlns:a16="http://schemas.microsoft.com/office/drawing/2014/main" id="{CA188361-BA76-457F-ABD4-F583FD3F5871}"/>
              </a:ext>
            </a:extLst>
          </p:cNvPr>
          <p:cNvSpPr txBox="1"/>
          <p:nvPr/>
        </p:nvSpPr>
        <p:spPr>
          <a:xfrm>
            <a:off x="419099" y="2606452"/>
            <a:ext cx="5740401" cy="400110"/>
          </a:xfrm>
          <a:prstGeom prst="rect">
            <a:avLst/>
          </a:prstGeom>
          <a:noFill/>
        </p:spPr>
        <p:txBody>
          <a:bodyPr wrap="square" rtlCol="0">
            <a:spAutoFit/>
          </a:bodyPr>
          <a:lstStyle/>
          <a:p>
            <a:r>
              <a:rPr kumimoji="1" lang="en-US" altLang="ja-JP" dirty="0">
                <a:latin typeface="HGP創英角ｺﾞｼｯｸUB" panose="020B0900000000000000" pitchFamily="50" charset="-128"/>
                <a:ea typeface="HGP創英角ｺﾞｼｯｸUB" panose="020B0900000000000000" pitchFamily="50" charset="-128"/>
              </a:rPr>
              <a:t>【</a:t>
            </a:r>
            <a:r>
              <a:rPr kumimoji="1" lang="ja-JP" altLang="en-US" dirty="0">
                <a:latin typeface="HGP創英角ｺﾞｼｯｸUB" panose="020B0900000000000000" pitchFamily="50" charset="-128"/>
                <a:ea typeface="HGP創英角ｺﾞｼｯｸUB" panose="020B0900000000000000" pitchFamily="50" charset="-128"/>
              </a:rPr>
              <a:t>日時</a:t>
            </a:r>
            <a:r>
              <a:rPr kumimoji="1" lang="en-US" altLang="ja-JP" dirty="0">
                <a:latin typeface="HGP創英角ｺﾞｼｯｸUB" panose="020B0900000000000000" pitchFamily="50" charset="-128"/>
                <a:ea typeface="HGP創英角ｺﾞｼｯｸUB" panose="020B0900000000000000" pitchFamily="50" charset="-128"/>
              </a:rPr>
              <a:t>】</a:t>
            </a:r>
            <a:r>
              <a:rPr kumimoji="1" lang="ja-JP" altLang="en-US" dirty="0">
                <a:latin typeface="HGP創英角ｺﾞｼｯｸUB" panose="020B0900000000000000" pitchFamily="50" charset="-128"/>
                <a:ea typeface="HGP創英角ｺﾞｼｯｸUB" panose="020B0900000000000000" pitchFamily="50" charset="-128"/>
              </a:rPr>
              <a:t>　</a:t>
            </a:r>
            <a:r>
              <a:rPr kumimoji="1" lang="en-US" altLang="ja-JP" sz="2000" dirty="0">
                <a:latin typeface="HGP創英角ｺﾞｼｯｸUB" panose="020B0900000000000000" pitchFamily="50" charset="-128"/>
                <a:ea typeface="HGP創英角ｺﾞｼｯｸUB" panose="020B0900000000000000" pitchFamily="50" charset="-128"/>
              </a:rPr>
              <a:t>2023</a:t>
            </a:r>
            <a:r>
              <a:rPr kumimoji="1" lang="ja-JP" altLang="en-US" dirty="0">
                <a:latin typeface="HGP創英角ｺﾞｼｯｸUB" panose="020B0900000000000000" pitchFamily="50" charset="-128"/>
                <a:ea typeface="HGP創英角ｺﾞｼｯｸUB" panose="020B0900000000000000" pitchFamily="50" charset="-128"/>
              </a:rPr>
              <a:t>年</a:t>
            </a:r>
            <a:r>
              <a:rPr kumimoji="1" lang="en-US" altLang="ja-JP" sz="2000" dirty="0">
                <a:latin typeface="HGP創英角ｺﾞｼｯｸUB" panose="020B0900000000000000" pitchFamily="50" charset="-128"/>
                <a:ea typeface="HGP創英角ｺﾞｼｯｸUB" panose="020B0900000000000000" pitchFamily="50" charset="-128"/>
              </a:rPr>
              <a:t>11</a:t>
            </a:r>
            <a:r>
              <a:rPr kumimoji="1" lang="ja-JP" altLang="en-US" dirty="0">
                <a:latin typeface="HGP創英角ｺﾞｼｯｸUB" panose="020B0900000000000000" pitchFamily="50" charset="-128"/>
                <a:ea typeface="HGP創英角ｺﾞｼｯｸUB" panose="020B0900000000000000" pitchFamily="50" charset="-128"/>
              </a:rPr>
              <a:t>月</a:t>
            </a:r>
            <a:r>
              <a:rPr kumimoji="1" lang="en-US" altLang="ja-JP" sz="2000" dirty="0">
                <a:latin typeface="HGP創英角ｺﾞｼｯｸUB" panose="020B0900000000000000" pitchFamily="50" charset="-128"/>
                <a:ea typeface="HGP創英角ｺﾞｼｯｸUB" panose="020B0900000000000000" pitchFamily="50" charset="-128"/>
              </a:rPr>
              <a:t>9</a:t>
            </a:r>
            <a:r>
              <a:rPr kumimoji="1" lang="ja-JP" altLang="en-US" dirty="0">
                <a:latin typeface="HGP創英角ｺﾞｼｯｸUB" panose="020B0900000000000000" pitchFamily="50" charset="-128"/>
                <a:ea typeface="HGP創英角ｺﾞｼｯｸUB" panose="020B0900000000000000" pitchFamily="50" charset="-128"/>
              </a:rPr>
              <a:t>日</a:t>
            </a:r>
            <a:r>
              <a:rPr kumimoji="1" lang="en-US" altLang="ja-JP" dirty="0">
                <a:latin typeface="HGP創英角ｺﾞｼｯｸUB" panose="020B0900000000000000" pitchFamily="50" charset="-128"/>
                <a:ea typeface="HGP創英角ｺﾞｼｯｸUB" panose="020B0900000000000000" pitchFamily="50" charset="-128"/>
              </a:rPr>
              <a:t>(</a:t>
            </a:r>
            <a:r>
              <a:rPr kumimoji="1" lang="ja-JP" altLang="en-US" dirty="0">
                <a:latin typeface="HGP創英角ｺﾞｼｯｸUB" panose="020B0900000000000000" pitchFamily="50" charset="-128"/>
                <a:ea typeface="HGP創英角ｺﾞｼｯｸUB" panose="020B0900000000000000" pitchFamily="50" charset="-128"/>
              </a:rPr>
              <a:t>木</a:t>
            </a:r>
            <a:r>
              <a:rPr kumimoji="1" lang="en-US" altLang="ja-JP" dirty="0">
                <a:latin typeface="HGP創英角ｺﾞｼｯｸUB" panose="020B0900000000000000" pitchFamily="50" charset="-128"/>
                <a:ea typeface="HGP創英角ｺﾞｼｯｸUB" panose="020B0900000000000000" pitchFamily="50" charset="-128"/>
              </a:rPr>
              <a:t>) </a:t>
            </a:r>
            <a:r>
              <a:rPr kumimoji="1" lang="en-US" altLang="ja-JP" sz="2000" dirty="0">
                <a:latin typeface="HGP創英角ｺﾞｼｯｸUB" panose="020B0900000000000000" pitchFamily="50" charset="-128"/>
                <a:ea typeface="HGP創英角ｺﾞｼｯｸUB" panose="020B0900000000000000" pitchFamily="50" charset="-128"/>
              </a:rPr>
              <a:t>14:00</a:t>
            </a:r>
            <a:r>
              <a:rPr kumimoji="1" lang="ja-JP" altLang="en-US" sz="2000" dirty="0">
                <a:latin typeface="HGP創英角ｺﾞｼｯｸUB" panose="020B0900000000000000" pitchFamily="50" charset="-128"/>
                <a:ea typeface="HGP創英角ｺﾞｼｯｸUB" panose="020B0900000000000000" pitchFamily="50" charset="-128"/>
              </a:rPr>
              <a:t>～</a:t>
            </a:r>
            <a:r>
              <a:rPr kumimoji="1" lang="en-US" altLang="ja-JP" sz="2000" dirty="0">
                <a:latin typeface="HGP創英角ｺﾞｼｯｸUB" panose="020B0900000000000000" pitchFamily="50" charset="-128"/>
                <a:ea typeface="HGP創英角ｺﾞｼｯｸUB" panose="020B0900000000000000" pitchFamily="50" charset="-128"/>
              </a:rPr>
              <a:t>16:00 </a:t>
            </a:r>
            <a:endParaRPr kumimoji="1" lang="ja-JP" altLang="en-US" sz="2000" dirty="0">
              <a:latin typeface="HGP創英角ｺﾞｼｯｸUB" panose="020B0900000000000000" pitchFamily="50" charset="-128"/>
              <a:ea typeface="HGP創英角ｺﾞｼｯｸUB" panose="020B0900000000000000" pitchFamily="50" charset="-128"/>
            </a:endParaRPr>
          </a:p>
        </p:txBody>
      </p:sp>
      <p:sp>
        <p:nvSpPr>
          <p:cNvPr id="6" name="テキスト ボックス 5">
            <a:extLst>
              <a:ext uri="{FF2B5EF4-FFF2-40B4-BE49-F238E27FC236}">
                <a16:creationId xmlns:a16="http://schemas.microsoft.com/office/drawing/2014/main" id="{6DFB38DB-F638-459A-9E7C-62DEB8472113}"/>
              </a:ext>
            </a:extLst>
          </p:cNvPr>
          <p:cNvSpPr txBox="1"/>
          <p:nvPr/>
        </p:nvSpPr>
        <p:spPr>
          <a:xfrm>
            <a:off x="425822" y="2996142"/>
            <a:ext cx="6979867" cy="369332"/>
          </a:xfrm>
          <a:prstGeom prst="rect">
            <a:avLst/>
          </a:prstGeom>
          <a:noFill/>
        </p:spPr>
        <p:txBody>
          <a:bodyPr wrap="square" rtlCol="0">
            <a:spAutoFit/>
          </a:bodyPr>
          <a:lstStyle/>
          <a:p>
            <a:r>
              <a:rPr kumimoji="1" lang="en-US" altLang="ja-JP" dirty="0">
                <a:latin typeface="HGP創英角ｺﾞｼｯｸUB" panose="020B0900000000000000" pitchFamily="50" charset="-128"/>
                <a:ea typeface="HGP創英角ｺﾞｼｯｸUB" panose="020B0900000000000000" pitchFamily="50" charset="-128"/>
              </a:rPr>
              <a:t>【</a:t>
            </a:r>
            <a:r>
              <a:rPr kumimoji="1" lang="ja-JP" altLang="en-US" dirty="0">
                <a:latin typeface="HGP創英角ｺﾞｼｯｸUB" panose="020B0900000000000000" pitchFamily="50" charset="-128"/>
                <a:ea typeface="HGP創英角ｺﾞｼｯｸUB" panose="020B0900000000000000" pitchFamily="50" charset="-128"/>
              </a:rPr>
              <a:t>場所</a:t>
            </a:r>
            <a:r>
              <a:rPr kumimoji="1" lang="en-US" altLang="ja-JP" dirty="0">
                <a:latin typeface="HGP創英角ｺﾞｼｯｸUB" panose="020B0900000000000000" pitchFamily="50" charset="-128"/>
                <a:ea typeface="HGP創英角ｺﾞｼｯｸUB" panose="020B0900000000000000" pitchFamily="50" charset="-128"/>
              </a:rPr>
              <a:t>】</a:t>
            </a:r>
            <a:r>
              <a:rPr kumimoji="1" lang="ja-JP" altLang="en-US" dirty="0">
                <a:latin typeface="HGP創英角ｺﾞｼｯｸUB" panose="020B0900000000000000" pitchFamily="50" charset="-128"/>
                <a:ea typeface="HGP創英角ｺﾞｼｯｸUB" panose="020B0900000000000000" pitchFamily="50" charset="-128"/>
              </a:rPr>
              <a:t>　</a:t>
            </a:r>
            <a:r>
              <a:rPr kumimoji="1" lang="en-US" altLang="ja-JP" dirty="0">
                <a:latin typeface="HGP創英角ｺﾞｼｯｸUB" panose="020B0900000000000000" pitchFamily="50" charset="-128"/>
                <a:ea typeface="HGP創英角ｺﾞｼｯｸUB" panose="020B0900000000000000" pitchFamily="50" charset="-128"/>
              </a:rPr>
              <a:t>TKP</a:t>
            </a:r>
            <a:r>
              <a:rPr kumimoji="1" lang="ja-JP" altLang="en-US" dirty="0">
                <a:latin typeface="HGP創英角ｺﾞｼｯｸUB" panose="020B0900000000000000" pitchFamily="50" charset="-128"/>
                <a:ea typeface="HGP創英角ｺﾞｼｯｸUB" panose="020B0900000000000000" pitchFamily="50" charset="-128"/>
              </a:rPr>
              <a:t>名古屋栄カンファレンスセンター　７階</a:t>
            </a:r>
            <a:endParaRPr kumimoji="1" lang="en-US" altLang="ja-JP" dirty="0">
              <a:latin typeface="HGP創英角ｺﾞｼｯｸUB" panose="020B0900000000000000" pitchFamily="50" charset="-128"/>
              <a:ea typeface="HGP創英角ｺﾞｼｯｸUB" panose="020B0900000000000000" pitchFamily="50" charset="-128"/>
            </a:endParaRPr>
          </a:p>
        </p:txBody>
      </p:sp>
      <p:sp>
        <p:nvSpPr>
          <p:cNvPr id="8" name="テキスト ボックス 7">
            <a:extLst>
              <a:ext uri="{FF2B5EF4-FFF2-40B4-BE49-F238E27FC236}">
                <a16:creationId xmlns:a16="http://schemas.microsoft.com/office/drawing/2014/main" id="{45CB0A75-4028-49A0-A2CF-33D4477475E9}"/>
              </a:ext>
            </a:extLst>
          </p:cNvPr>
          <p:cNvSpPr txBox="1"/>
          <p:nvPr/>
        </p:nvSpPr>
        <p:spPr>
          <a:xfrm>
            <a:off x="397577" y="3463095"/>
            <a:ext cx="5776913" cy="338554"/>
          </a:xfrm>
          <a:prstGeom prst="rect">
            <a:avLst/>
          </a:prstGeom>
          <a:noFill/>
        </p:spPr>
        <p:txBody>
          <a:bodyPr wrap="square" rtlCol="0">
            <a:spAutoFit/>
          </a:bodyPr>
          <a:lstStyle/>
          <a:p>
            <a:r>
              <a:rPr kumimoji="1" lang="ja-JP" altLang="en-US" sz="1600" dirty="0">
                <a:latin typeface="HGP創英角ｺﾞｼｯｸUB" panose="020B0900000000000000" pitchFamily="50" charset="-128"/>
                <a:ea typeface="HGP創英角ｺﾞｼｯｸUB" panose="020B0900000000000000" pitchFamily="50" charset="-128"/>
              </a:rPr>
              <a:t> 講演</a:t>
            </a:r>
            <a:r>
              <a:rPr kumimoji="1" lang="en-US" altLang="ja-JP" sz="1600" dirty="0">
                <a:latin typeface="HGP創英角ｺﾞｼｯｸUB" panose="020B0900000000000000" pitchFamily="50" charset="-128"/>
                <a:ea typeface="HGP創英角ｺﾞｼｯｸUB" panose="020B0900000000000000" pitchFamily="50" charset="-128"/>
              </a:rPr>
              <a:t>1</a:t>
            </a:r>
            <a:r>
              <a:rPr kumimoji="1" lang="ja-JP" altLang="en-US" sz="1600" dirty="0">
                <a:latin typeface="HGP創英角ｺﾞｼｯｸUB" panose="020B0900000000000000" pitchFamily="50" charset="-128"/>
                <a:ea typeface="HGP創英角ｺﾞｼｯｸUB" panose="020B0900000000000000" pitchFamily="50" charset="-128"/>
              </a:rPr>
              <a:t>　（</a:t>
            </a:r>
            <a:r>
              <a:rPr kumimoji="1" lang="en-US" altLang="ja-JP" sz="1600" dirty="0">
                <a:latin typeface="HGP創英角ｺﾞｼｯｸUB" panose="020B0900000000000000" pitchFamily="50" charset="-128"/>
                <a:ea typeface="HGP創英角ｺﾞｼｯｸUB" panose="020B0900000000000000" pitchFamily="50" charset="-128"/>
              </a:rPr>
              <a:t>14:00-15:00</a:t>
            </a:r>
            <a:r>
              <a:rPr kumimoji="1" lang="ja-JP" altLang="en-US" sz="1600" dirty="0">
                <a:latin typeface="HGP創英角ｺﾞｼｯｸUB" panose="020B0900000000000000" pitchFamily="50" charset="-128"/>
                <a:ea typeface="HGP創英角ｺﾞｼｯｸUB" panose="020B0900000000000000" pitchFamily="50" charset="-128"/>
              </a:rPr>
              <a:t>）</a:t>
            </a:r>
          </a:p>
        </p:txBody>
      </p:sp>
      <p:sp>
        <p:nvSpPr>
          <p:cNvPr id="9" name="テキスト ボックス 8">
            <a:extLst>
              <a:ext uri="{FF2B5EF4-FFF2-40B4-BE49-F238E27FC236}">
                <a16:creationId xmlns:a16="http://schemas.microsoft.com/office/drawing/2014/main" id="{7E20C368-8EAB-4EB9-8D35-BCC361B93CB5}"/>
              </a:ext>
            </a:extLst>
          </p:cNvPr>
          <p:cNvSpPr txBox="1"/>
          <p:nvPr/>
        </p:nvSpPr>
        <p:spPr>
          <a:xfrm>
            <a:off x="-1209177" y="4196706"/>
            <a:ext cx="9104719" cy="338554"/>
          </a:xfrm>
          <a:prstGeom prst="rect">
            <a:avLst/>
          </a:prstGeom>
          <a:noFill/>
        </p:spPr>
        <p:txBody>
          <a:bodyPr wrap="square" rtlCol="0">
            <a:spAutoFit/>
          </a:bodyPr>
          <a:lstStyle/>
          <a:p>
            <a:pPr algn="ctr"/>
            <a:r>
              <a:rPr kumimoji="1" lang="ja-JP" altLang="en-US" sz="1600" dirty="0">
                <a:latin typeface="HGP創英角ｺﾞｼｯｸUB" panose="020B0900000000000000" pitchFamily="50" charset="-128"/>
                <a:ea typeface="HGP創英角ｺﾞｼｯｸUB" panose="020B0900000000000000" pitchFamily="50" charset="-128"/>
              </a:rPr>
              <a:t>「救急を含む肝胆膵外科医の大学病院診療」</a:t>
            </a:r>
          </a:p>
        </p:txBody>
      </p:sp>
      <p:sp>
        <p:nvSpPr>
          <p:cNvPr id="11" name="四角形: 角を丸くする 10">
            <a:extLst>
              <a:ext uri="{FF2B5EF4-FFF2-40B4-BE49-F238E27FC236}">
                <a16:creationId xmlns:a16="http://schemas.microsoft.com/office/drawing/2014/main" id="{696A01D2-412F-426A-A4B3-B2C7E3A599DE}"/>
              </a:ext>
            </a:extLst>
          </p:cNvPr>
          <p:cNvSpPr/>
          <p:nvPr/>
        </p:nvSpPr>
        <p:spPr>
          <a:xfrm>
            <a:off x="148859" y="5587109"/>
            <a:ext cx="6571550" cy="1901888"/>
          </a:xfrm>
          <a:prstGeom prst="roundRect">
            <a:avLst/>
          </a:prstGeom>
          <a:noFill/>
          <a:ln w="317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テキスト ボックス 11">
            <a:extLst>
              <a:ext uri="{FF2B5EF4-FFF2-40B4-BE49-F238E27FC236}">
                <a16:creationId xmlns:a16="http://schemas.microsoft.com/office/drawing/2014/main" id="{8603E260-524E-44BC-B4E3-AD50A704E313}"/>
              </a:ext>
            </a:extLst>
          </p:cNvPr>
          <p:cNvSpPr txBox="1"/>
          <p:nvPr/>
        </p:nvSpPr>
        <p:spPr>
          <a:xfrm>
            <a:off x="473775" y="5661603"/>
            <a:ext cx="3396635" cy="338554"/>
          </a:xfrm>
          <a:prstGeom prst="rect">
            <a:avLst/>
          </a:prstGeom>
          <a:noFill/>
        </p:spPr>
        <p:txBody>
          <a:bodyPr wrap="square" rtlCol="0">
            <a:spAutoFit/>
          </a:bodyPr>
          <a:lstStyle/>
          <a:p>
            <a:r>
              <a:rPr kumimoji="1" lang="ja-JP" altLang="en-US" sz="1600" dirty="0">
                <a:latin typeface="HGP創英角ｺﾞｼｯｸUB" panose="020B0900000000000000" pitchFamily="50" charset="-128"/>
                <a:ea typeface="HGP創英角ｺﾞｼｯｸUB" panose="020B0900000000000000" pitchFamily="50" charset="-128"/>
              </a:rPr>
              <a:t>講演</a:t>
            </a:r>
            <a:r>
              <a:rPr kumimoji="1" lang="en-US" altLang="ja-JP" sz="1600" dirty="0">
                <a:latin typeface="HGP創英角ｺﾞｼｯｸUB" panose="020B0900000000000000" pitchFamily="50" charset="-128"/>
                <a:ea typeface="HGP創英角ｺﾞｼｯｸUB" panose="020B0900000000000000" pitchFamily="50" charset="-128"/>
              </a:rPr>
              <a:t>2</a:t>
            </a:r>
            <a:r>
              <a:rPr kumimoji="1" lang="ja-JP" altLang="en-US" sz="1600" dirty="0">
                <a:latin typeface="HGP創英角ｺﾞｼｯｸUB" panose="020B0900000000000000" pitchFamily="50" charset="-128"/>
                <a:ea typeface="HGP創英角ｺﾞｼｯｸUB" panose="020B0900000000000000" pitchFamily="50" charset="-128"/>
              </a:rPr>
              <a:t>　（</a:t>
            </a:r>
            <a:r>
              <a:rPr kumimoji="1" lang="en-US" altLang="ja-JP" sz="1600" dirty="0">
                <a:latin typeface="HGP創英角ｺﾞｼｯｸUB" panose="020B0900000000000000" pitchFamily="50" charset="-128"/>
                <a:ea typeface="HGP創英角ｺﾞｼｯｸUB" panose="020B0900000000000000" pitchFamily="50" charset="-128"/>
              </a:rPr>
              <a:t>15:00-16:00</a:t>
            </a:r>
            <a:r>
              <a:rPr kumimoji="1" lang="ja-JP" altLang="en-US" sz="1600" dirty="0">
                <a:latin typeface="HGP創英角ｺﾞｼｯｸUB" panose="020B0900000000000000" pitchFamily="50" charset="-128"/>
                <a:ea typeface="HGP創英角ｺﾞｼｯｸUB" panose="020B0900000000000000" pitchFamily="50" charset="-128"/>
              </a:rPr>
              <a:t>）</a:t>
            </a:r>
          </a:p>
        </p:txBody>
      </p:sp>
      <p:sp>
        <p:nvSpPr>
          <p:cNvPr id="13" name="テキスト ボックス 12">
            <a:extLst>
              <a:ext uri="{FF2B5EF4-FFF2-40B4-BE49-F238E27FC236}">
                <a16:creationId xmlns:a16="http://schemas.microsoft.com/office/drawing/2014/main" id="{1045F0A8-2B54-470B-8A73-355681B2BD68}"/>
              </a:ext>
            </a:extLst>
          </p:cNvPr>
          <p:cNvSpPr txBox="1"/>
          <p:nvPr/>
        </p:nvSpPr>
        <p:spPr>
          <a:xfrm>
            <a:off x="96745" y="6377481"/>
            <a:ext cx="6492877" cy="1046440"/>
          </a:xfrm>
          <a:prstGeom prst="rect">
            <a:avLst/>
          </a:prstGeom>
          <a:noFill/>
        </p:spPr>
        <p:txBody>
          <a:bodyPr wrap="square" rtlCol="0">
            <a:spAutoFit/>
          </a:bodyPr>
          <a:lstStyle/>
          <a:p>
            <a:pPr marL="0" marR="0" lvl="0" indent="0" defTabSz="914400" rtl="0" eaLnBrk="1" fontAlgn="auto" latinLnBrk="0" hangingPunct="1">
              <a:lnSpc>
                <a:spcPct val="100000"/>
              </a:lnSpc>
              <a:spcBef>
                <a:spcPts val="0"/>
              </a:spcBef>
              <a:spcAft>
                <a:spcPts val="0"/>
              </a:spcAft>
              <a:buClrTx/>
              <a:buSzTx/>
              <a:buFontTx/>
              <a:buNone/>
              <a:tabLst/>
              <a:defRPr/>
            </a:pPr>
            <a:r>
              <a:rPr kumimoji="1" lang="ja-JP" altLang="en-US" sz="1400" b="1" dirty="0">
                <a:latin typeface="HGP創英角ｺﾞｼｯｸUB" panose="020B0900000000000000" pitchFamily="50" charset="-128"/>
                <a:ea typeface="HGP創英角ｺﾞｼｯｸUB" panose="020B0900000000000000" pitchFamily="50" charset="-128"/>
              </a:rPr>
              <a:t>　 </a:t>
            </a:r>
            <a:r>
              <a:rPr kumimoji="1" lang="ja-JP" altLang="en-US" sz="1400" dirty="0">
                <a:latin typeface="HGP創英角ｺﾞｼｯｸUB" panose="020B0900000000000000" pitchFamily="50" charset="-128"/>
                <a:ea typeface="HGP創英角ｺﾞｼｯｸUB" panose="020B0900000000000000" pitchFamily="50" charset="-128"/>
              </a:rPr>
              <a:t>「不眠症診療の実態と課題・今後の展望－厚生労働科学研究から見えてきたもの」</a:t>
            </a:r>
          </a:p>
          <a:p>
            <a:pPr algn="ctr"/>
            <a:endParaRPr kumimoji="1" lang="ja-JP" altLang="en-US" sz="2400" dirty="0">
              <a:latin typeface="HGP創英角ｺﾞｼｯｸUB" panose="020B0900000000000000" pitchFamily="50" charset="-128"/>
              <a:ea typeface="HGP創英角ｺﾞｼｯｸUB" panose="020B0900000000000000" pitchFamily="50" charset="-128"/>
            </a:endParaRPr>
          </a:p>
          <a:p>
            <a:pPr algn="ctr"/>
            <a:endParaRPr kumimoji="1" lang="ja-JP" altLang="en-US" sz="2400" dirty="0">
              <a:latin typeface="HGP創英角ｺﾞｼｯｸUB" panose="020B0900000000000000" pitchFamily="50" charset="-128"/>
              <a:ea typeface="HGP創英角ｺﾞｼｯｸUB" panose="020B0900000000000000" pitchFamily="50" charset="-128"/>
            </a:endParaRPr>
          </a:p>
        </p:txBody>
      </p:sp>
      <p:sp>
        <p:nvSpPr>
          <p:cNvPr id="7" name="テキスト ボックス 6">
            <a:extLst>
              <a:ext uri="{FF2B5EF4-FFF2-40B4-BE49-F238E27FC236}">
                <a16:creationId xmlns:a16="http://schemas.microsoft.com/office/drawing/2014/main" id="{DF6CE7DC-5E31-4519-BA3E-136E86BFFCDC}"/>
              </a:ext>
            </a:extLst>
          </p:cNvPr>
          <p:cNvSpPr txBox="1"/>
          <p:nvPr/>
        </p:nvSpPr>
        <p:spPr>
          <a:xfrm>
            <a:off x="1051010" y="8670960"/>
            <a:ext cx="5638800" cy="369332"/>
          </a:xfrm>
          <a:prstGeom prst="rect">
            <a:avLst/>
          </a:prstGeom>
          <a:noFill/>
        </p:spPr>
        <p:txBody>
          <a:bodyPr wrap="square" rtlCol="0">
            <a:spAutoFit/>
          </a:bodyPr>
          <a:lstStyle/>
          <a:p>
            <a:r>
              <a:rPr kumimoji="1" lang="ja-JP" altLang="en-US" dirty="0">
                <a:latin typeface="HGP創英角ｺﾞｼｯｸUB" panose="020B0900000000000000" pitchFamily="50" charset="-128"/>
                <a:ea typeface="HGP創英角ｺﾞｼｯｸUB" panose="020B0900000000000000" pitchFamily="50" charset="-128"/>
              </a:rPr>
              <a:t>共催：愛知県外科医会</a:t>
            </a:r>
            <a:r>
              <a:rPr kumimoji="1" lang="en-US" altLang="ja-JP" dirty="0">
                <a:latin typeface="HGP創英角ｺﾞｼｯｸUB" panose="020B0900000000000000" pitchFamily="50" charset="-128"/>
                <a:ea typeface="HGP創英角ｺﾞｼｯｸUB" panose="020B0900000000000000" pitchFamily="50" charset="-128"/>
              </a:rPr>
              <a:t>/</a:t>
            </a:r>
            <a:r>
              <a:rPr kumimoji="1" lang="ja-JP" altLang="en-US" dirty="0">
                <a:latin typeface="HGP創英角ｺﾞｼｯｸUB" panose="020B0900000000000000" pitchFamily="50" charset="-128"/>
                <a:ea typeface="HGP創英角ｺﾞｼｯｸUB" panose="020B0900000000000000" pitchFamily="50" charset="-128"/>
              </a:rPr>
              <a:t>エーザイ株式会社</a:t>
            </a:r>
          </a:p>
        </p:txBody>
      </p:sp>
      <p:sp>
        <p:nvSpPr>
          <p:cNvPr id="14" name="テキスト ボックス 13">
            <a:extLst>
              <a:ext uri="{FF2B5EF4-FFF2-40B4-BE49-F238E27FC236}">
                <a16:creationId xmlns:a16="http://schemas.microsoft.com/office/drawing/2014/main" id="{8254A9F0-97BF-4225-94BC-47CEF20A2565}"/>
              </a:ext>
            </a:extLst>
          </p:cNvPr>
          <p:cNvSpPr txBox="1"/>
          <p:nvPr/>
        </p:nvSpPr>
        <p:spPr>
          <a:xfrm>
            <a:off x="471488" y="5982166"/>
            <a:ext cx="5891214" cy="338554"/>
          </a:xfrm>
          <a:prstGeom prst="rect">
            <a:avLst/>
          </a:prstGeom>
          <a:noFill/>
        </p:spPr>
        <p:txBody>
          <a:bodyPr wrap="square" rtlCol="0">
            <a:spAutoFit/>
          </a:bodyPr>
          <a:lstStyle/>
          <a:p>
            <a:r>
              <a:rPr kumimoji="1" lang="ja-JP" altLang="en-US" sz="1600" dirty="0">
                <a:latin typeface="HGP創英角ｺﾞｼｯｸUB" panose="020B0900000000000000" pitchFamily="50" charset="-128"/>
                <a:ea typeface="HGP創英角ｺﾞｼｯｸUB" panose="020B0900000000000000" pitchFamily="50" charset="-128"/>
              </a:rPr>
              <a:t>座長： 愛知県外科医会　副会長　細野二郎</a:t>
            </a:r>
            <a:endParaRPr kumimoji="1" lang="en-US" altLang="ja-JP" sz="1600" dirty="0">
              <a:latin typeface="HGP創英角ｺﾞｼｯｸUB" panose="020B0900000000000000" pitchFamily="50" charset="-128"/>
              <a:ea typeface="HGP創英角ｺﾞｼｯｸUB" panose="020B0900000000000000" pitchFamily="50" charset="-128"/>
            </a:endParaRPr>
          </a:p>
        </p:txBody>
      </p:sp>
      <p:sp>
        <p:nvSpPr>
          <p:cNvPr id="15" name="テキスト ボックス 14">
            <a:extLst>
              <a:ext uri="{FF2B5EF4-FFF2-40B4-BE49-F238E27FC236}">
                <a16:creationId xmlns:a16="http://schemas.microsoft.com/office/drawing/2014/main" id="{8872459E-84B1-4BC2-8351-971C60CBB6A7}"/>
              </a:ext>
            </a:extLst>
          </p:cNvPr>
          <p:cNvSpPr txBox="1"/>
          <p:nvPr/>
        </p:nvSpPr>
        <p:spPr>
          <a:xfrm>
            <a:off x="261938" y="7729789"/>
            <a:ext cx="7143751" cy="830997"/>
          </a:xfrm>
          <a:prstGeom prst="rect">
            <a:avLst/>
          </a:prstGeom>
          <a:noFill/>
        </p:spPr>
        <p:txBody>
          <a:bodyPr wrap="square" rtlCol="0">
            <a:spAutoFit/>
          </a:bodyPr>
          <a:lstStyle/>
          <a:p>
            <a:r>
              <a:rPr kumimoji="1" lang="ja-JP" altLang="en-US" sz="1200" dirty="0">
                <a:latin typeface="HGP創英角ｺﾞｼｯｸUB" panose="020B0900000000000000" pitchFamily="50" charset="-128"/>
                <a:ea typeface="HGP創英角ｺﾞｼｯｸUB" panose="020B0900000000000000" pitchFamily="50" charset="-128"/>
              </a:rPr>
              <a:t>■当講演会における認定単位数　</a:t>
            </a:r>
            <a:r>
              <a:rPr kumimoji="1" lang="en-US" altLang="ja-JP" sz="1200" dirty="0">
                <a:latin typeface="HGP創英角ｺﾞｼｯｸUB" panose="020B0900000000000000" pitchFamily="50" charset="-128"/>
                <a:ea typeface="HGP創英角ｺﾞｼｯｸUB" panose="020B0900000000000000" pitchFamily="50" charset="-128"/>
              </a:rPr>
              <a:t>2</a:t>
            </a:r>
            <a:r>
              <a:rPr kumimoji="1" lang="ja-JP" altLang="en-US" sz="1200" dirty="0">
                <a:latin typeface="HGP創英角ｺﾞｼｯｸUB" panose="020B0900000000000000" pitchFamily="50" charset="-128"/>
                <a:ea typeface="HGP創英角ｺﾞｼｯｸUB" panose="020B0900000000000000" pitchFamily="50" charset="-128"/>
              </a:rPr>
              <a:t>単位　申請中　カリキュラムコード </a:t>
            </a:r>
            <a:r>
              <a:rPr kumimoji="1" lang="en-US" altLang="ja-JP" sz="1200" dirty="0">
                <a:latin typeface="HGP創英角ｺﾞｼｯｸUB" panose="020B0900000000000000" pitchFamily="50" charset="-128"/>
                <a:ea typeface="HGP創英角ｺﾞｼｯｸUB" panose="020B0900000000000000" pitchFamily="50" charset="-128"/>
              </a:rPr>
              <a:t>【20 </a:t>
            </a:r>
            <a:r>
              <a:rPr kumimoji="1" lang="ja-JP" altLang="en-US" sz="1200" dirty="0">
                <a:latin typeface="HGP創英角ｺﾞｼｯｸUB" panose="020B0900000000000000" pitchFamily="50" charset="-128"/>
                <a:ea typeface="HGP創英角ｺﾞｼｯｸUB" panose="020B0900000000000000" pitchFamily="50" charset="-128"/>
              </a:rPr>
              <a:t>不眠　　</a:t>
            </a:r>
            <a:r>
              <a:rPr kumimoji="1" lang="en-US" altLang="ja-JP" sz="1200" dirty="0">
                <a:latin typeface="HGP創英角ｺﾞｼｯｸUB" panose="020B0900000000000000" pitchFamily="50" charset="-128"/>
                <a:ea typeface="HGP創英角ｺﾞｼｯｸUB" panose="020B0900000000000000" pitchFamily="50" charset="-128"/>
              </a:rPr>
              <a:t>53</a:t>
            </a:r>
            <a:r>
              <a:rPr kumimoji="1" lang="ja-JP" altLang="en-US" sz="1200" dirty="0">
                <a:latin typeface="HGP創英角ｺﾞｼｯｸUB" panose="020B0900000000000000" pitchFamily="50" charset="-128"/>
                <a:ea typeface="HGP創英角ｺﾞｼｯｸUB" panose="020B0900000000000000" pitchFamily="50" charset="-128"/>
              </a:rPr>
              <a:t>　腹痛</a:t>
            </a:r>
            <a:r>
              <a:rPr kumimoji="1" lang="en-US" altLang="ja-JP" sz="1200" dirty="0">
                <a:latin typeface="HGP創英角ｺﾞｼｯｸUB" panose="020B0900000000000000" pitchFamily="50" charset="-128"/>
                <a:ea typeface="HGP創英角ｺﾞｼｯｸUB" panose="020B0900000000000000" pitchFamily="50" charset="-128"/>
              </a:rPr>
              <a:t>】</a:t>
            </a:r>
            <a:r>
              <a:rPr kumimoji="1" lang="ja-JP" altLang="en-US" sz="1200" dirty="0">
                <a:latin typeface="HGP創英角ｺﾞｼｯｸUB" panose="020B0900000000000000" pitchFamily="50" charset="-128"/>
                <a:ea typeface="HGP創英角ｺﾞｼｯｸUB" panose="020B0900000000000000" pitchFamily="50" charset="-128"/>
              </a:rPr>
              <a:t>　</a:t>
            </a:r>
            <a:endParaRPr kumimoji="1" lang="en-US" altLang="ja-JP" sz="1200" dirty="0">
              <a:latin typeface="HGP創英角ｺﾞｼｯｸUB" panose="020B0900000000000000" pitchFamily="50" charset="-128"/>
              <a:ea typeface="HGP創英角ｺﾞｼｯｸUB" panose="020B0900000000000000" pitchFamily="50" charset="-128"/>
            </a:endParaRPr>
          </a:p>
          <a:p>
            <a:r>
              <a:rPr kumimoji="1" lang="ja-JP" altLang="en-US" sz="1200" dirty="0">
                <a:solidFill>
                  <a:srgbClr val="FF0000"/>
                </a:solidFill>
                <a:latin typeface="HGP創英角ｺﾞｼｯｸUB" panose="020B0900000000000000" pitchFamily="50" charset="-128"/>
                <a:ea typeface="HGP創英角ｺﾞｼｯｸUB" panose="020B0900000000000000" pitchFamily="50" charset="-128"/>
              </a:rPr>
              <a:t>■</a:t>
            </a:r>
            <a:r>
              <a:rPr kumimoji="1" lang="en-US" altLang="ja-JP" sz="1200" dirty="0">
                <a:solidFill>
                  <a:srgbClr val="FF0000"/>
                </a:solidFill>
                <a:latin typeface="HGP創英角ｺﾞｼｯｸUB" panose="020B0900000000000000" pitchFamily="50" charset="-128"/>
                <a:ea typeface="HGP創英角ｺﾞｼｯｸUB" panose="020B0900000000000000" pitchFamily="50" charset="-128"/>
              </a:rPr>
              <a:t>WEB</a:t>
            </a:r>
            <a:r>
              <a:rPr kumimoji="1" lang="ja-JP" altLang="en-US" sz="1200" dirty="0">
                <a:solidFill>
                  <a:srgbClr val="FF0000"/>
                </a:solidFill>
                <a:latin typeface="HGP創英角ｺﾞｼｯｸUB" panose="020B0900000000000000" pitchFamily="50" charset="-128"/>
                <a:ea typeface="HGP創英角ｺﾞｼｯｸUB" panose="020B0900000000000000" pitchFamily="50" charset="-128"/>
              </a:rPr>
              <a:t>受講の場合は、お手数ですが</a:t>
            </a:r>
            <a:r>
              <a:rPr kumimoji="1" lang="en-US" altLang="ja-JP" sz="1200" dirty="0">
                <a:solidFill>
                  <a:srgbClr val="FF0000"/>
                </a:solidFill>
                <a:latin typeface="HGP創英角ｺﾞｼｯｸUB" panose="020B0900000000000000" pitchFamily="50" charset="-128"/>
                <a:ea typeface="HGP創英角ｺﾞｼｯｸUB" panose="020B0900000000000000" pitchFamily="50" charset="-128"/>
              </a:rPr>
              <a:t>WEB</a:t>
            </a:r>
            <a:r>
              <a:rPr kumimoji="1" lang="ja-JP" altLang="en-US" sz="1200" dirty="0">
                <a:solidFill>
                  <a:srgbClr val="FF0000"/>
                </a:solidFill>
                <a:latin typeface="HGP創英角ｺﾞｼｯｸUB" panose="020B0900000000000000" pitchFamily="50" charset="-128"/>
                <a:ea typeface="HGP創英角ｺﾞｼｯｸUB" panose="020B0900000000000000" pitchFamily="50" charset="-128"/>
              </a:rPr>
              <a:t>登録を</a:t>
            </a:r>
            <a:r>
              <a:rPr kumimoji="1" lang="en-US" altLang="ja-JP" sz="1200" dirty="0">
                <a:solidFill>
                  <a:srgbClr val="FF0000"/>
                </a:solidFill>
                <a:latin typeface="HGP創英角ｺﾞｼｯｸUB" panose="020B0900000000000000" pitchFamily="50" charset="-128"/>
                <a:ea typeface="HGP創英角ｺﾞｼｯｸUB" panose="020B0900000000000000" pitchFamily="50" charset="-128"/>
              </a:rPr>
              <a:t>11</a:t>
            </a:r>
            <a:r>
              <a:rPr kumimoji="1" lang="ja-JP" altLang="en-US" sz="1200" dirty="0">
                <a:solidFill>
                  <a:srgbClr val="FF0000"/>
                </a:solidFill>
                <a:latin typeface="HGP創英角ｺﾞｼｯｸUB" panose="020B0900000000000000" pitchFamily="50" charset="-128"/>
                <a:ea typeface="HGP創英角ｺﾞｼｯｸUB" panose="020B0900000000000000" pitchFamily="50" charset="-128"/>
              </a:rPr>
              <a:t>月</a:t>
            </a:r>
            <a:r>
              <a:rPr kumimoji="1" lang="en-US" altLang="ja-JP" sz="1200" dirty="0">
                <a:solidFill>
                  <a:srgbClr val="FF0000"/>
                </a:solidFill>
                <a:latin typeface="HGP創英角ｺﾞｼｯｸUB" panose="020B0900000000000000" pitchFamily="50" charset="-128"/>
                <a:ea typeface="HGP創英角ｺﾞｼｯｸUB" panose="020B0900000000000000" pitchFamily="50" charset="-128"/>
              </a:rPr>
              <a:t>2</a:t>
            </a:r>
            <a:r>
              <a:rPr kumimoji="1" lang="ja-JP" altLang="en-US" sz="1200" dirty="0">
                <a:solidFill>
                  <a:srgbClr val="FF0000"/>
                </a:solidFill>
                <a:latin typeface="HGP創英角ｺﾞｼｯｸUB" panose="020B0900000000000000" pitchFamily="50" charset="-128"/>
                <a:ea typeface="HGP創英角ｺﾞｼｯｸUB" panose="020B0900000000000000" pitchFamily="50" charset="-128"/>
              </a:rPr>
              <a:t>日（木）までにお願いします。（裏面参照）</a:t>
            </a:r>
            <a:endParaRPr kumimoji="1" lang="en-US" altLang="ja-JP" sz="1200" dirty="0">
              <a:solidFill>
                <a:srgbClr val="FF0000"/>
              </a:solidFill>
              <a:latin typeface="HGP創英角ｺﾞｼｯｸUB" panose="020B0900000000000000" pitchFamily="50" charset="-128"/>
              <a:ea typeface="HGP創英角ｺﾞｼｯｸUB" panose="020B0900000000000000" pitchFamily="50" charset="-128"/>
            </a:endParaRPr>
          </a:p>
          <a:p>
            <a:r>
              <a:rPr kumimoji="1" lang="ja-JP" altLang="en-US" sz="1200" dirty="0">
                <a:solidFill>
                  <a:srgbClr val="FF0000"/>
                </a:solidFill>
                <a:latin typeface="HGP創英角ｺﾞｼｯｸUB" panose="020B0900000000000000" pitchFamily="50" charset="-128"/>
                <a:ea typeface="HGP創英角ｺﾞｼｯｸUB" panose="020B0900000000000000" pitchFamily="50" charset="-128"/>
              </a:rPr>
              <a:t>■現地受講をご希望の方は、</a:t>
            </a:r>
            <a:r>
              <a:rPr kumimoji="1" lang="en-US" altLang="ja-JP" sz="1200" dirty="0">
                <a:solidFill>
                  <a:srgbClr val="FF0000"/>
                </a:solidFill>
                <a:latin typeface="HGP創英角ｺﾞｼｯｸUB" panose="020B0900000000000000" pitchFamily="50" charset="-128"/>
                <a:ea typeface="HGP創英角ｺﾞｼｯｸUB" panose="020B0900000000000000" pitchFamily="50" charset="-128"/>
              </a:rPr>
              <a:t>10</a:t>
            </a:r>
            <a:r>
              <a:rPr kumimoji="1" lang="ja-JP" altLang="en-US" sz="1200" dirty="0">
                <a:solidFill>
                  <a:srgbClr val="FF0000"/>
                </a:solidFill>
                <a:latin typeface="HGP創英角ｺﾞｼｯｸUB" panose="020B0900000000000000" pitchFamily="50" charset="-128"/>
                <a:ea typeface="HGP創英角ｺﾞｼｯｸUB" panose="020B0900000000000000" pitchFamily="50" charset="-128"/>
              </a:rPr>
              <a:t>月</a:t>
            </a:r>
            <a:r>
              <a:rPr kumimoji="1" lang="en-US" altLang="ja-JP" sz="1200" dirty="0">
                <a:solidFill>
                  <a:srgbClr val="FF0000"/>
                </a:solidFill>
                <a:latin typeface="HGP創英角ｺﾞｼｯｸUB" panose="020B0900000000000000" pitchFamily="50" charset="-128"/>
                <a:ea typeface="HGP創英角ｺﾞｼｯｸUB" panose="020B0900000000000000" pitchFamily="50" charset="-128"/>
              </a:rPr>
              <a:t>31</a:t>
            </a:r>
            <a:r>
              <a:rPr kumimoji="1" lang="ja-JP" altLang="en-US" sz="1200" dirty="0">
                <a:solidFill>
                  <a:srgbClr val="FF0000"/>
                </a:solidFill>
                <a:latin typeface="HGP創英角ｺﾞｼｯｸUB" panose="020B0900000000000000" pitchFamily="50" charset="-128"/>
                <a:ea typeface="HGP創英角ｺﾞｼｯｸUB" panose="020B0900000000000000" pitchFamily="50" charset="-128"/>
              </a:rPr>
              <a:t>日（火）までに別紙「現地参加申込用紙」を愛知県外科医会</a:t>
            </a:r>
            <a:endParaRPr kumimoji="1" lang="en-US" altLang="ja-JP" sz="1200" dirty="0">
              <a:solidFill>
                <a:srgbClr val="FF0000"/>
              </a:solidFill>
              <a:latin typeface="HGP創英角ｺﾞｼｯｸUB" panose="020B0900000000000000" pitchFamily="50" charset="-128"/>
              <a:ea typeface="HGP創英角ｺﾞｼｯｸUB" panose="020B0900000000000000" pitchFamily="50" charset="-128"/>
            </a:endParaRPr>
          </a:p>
          <a:p>
            <a:r>
              <a:rPr kumimoji="1" lang="ja-JP" altLang="en-US" sz="1200" dirty="0">
                <a:solidFill>
                  <a:srgbClr val="FF0000"/>
                </a:solidFill>
                <a:latin typeface="HGP創英角ｺﾞｼｯｸUB" panose="020B0900000000000000" pitchFamily="50" charset="-128"/>
                <a:ea typeface="HGP創英角ｺﾞｼｯｸUB" panose="020B0900000000000000" pitchFamily="50" charset="-128"/>
              </a:rPr>
              <a:t>事務局まで</a:t>
            </a:r>
            <a:r>
              <a:rPr kumimoji="1" lang="en-US" altLang="ja-JP" sz="1200" dirty="0">
                <a:solidFill>
                  <a:srgbClr val="FF0000"/>
                </a:solidFill>
                <a:latin typeface="HGP創英角ｺﾞｼｯｸUB" panose="020B0900000000000000" pitchFamily="50" charset="-128"/>
                <a:ea typeface="HGP創英角ｺﾞｼｯｸUB" panose="020B0900000000000000" pitchFamily="50" charset="-128"/>
              </a:rPr>
              <a:t>FAX</a:t>
            </a:r>
            <a:r>
              <a:rPr kumimoji="1" lang="ja-JP" altLang="en-US" sz="1200" dirty="0">
                <a:solidFill>
                  <a:srgbClr val="FF0000"/>
                </a:solidFill>
                <a:latin typeface="HGP創英角ｺﾞｼｯｸUB" panose="020B0900000000000000" pitchFamily="50" charset="-128"/>
                <a:ea typeface="HGP創英角ｺﾞｼｯｸUB" panose="020B0900000000000000" pitchFamily="50" charset="-128"/>
              </a:rPr>
              <a:t> 願います。</a:t>
            </a:r>
            <a:r>
              <a:rPr kumimoji="1" lang="ja-JP" altLang="en-US" sz="1200" dirty="0">
                <a:latin typeface="HGP創英角ｺﾞｼｯｸUB" panose="020B0900000000000000" pitchFamily="50" charset="-128"/>
                <a:ea typeface="HGP創英角ｺﾞｼｯｸUB" panose="020B0900000000000000" pitchFamily="50" charset="-128"/>
              </a:rPr>
              <a:t>なお、現地受講は事前申込み、定員</a:t>
            </a:r>
            <a:r>
              <a:rPr kumimoji="1" lang="en-US" altLang="ja-JP" sz="1200" dirty="0">
                <a:latin typeface="HGP創英角ｺﾞｼｯｸUB" panose="020B0900000000000000" pitchFamily="50" charset="-128"/>
                <a:ea typeface="HGP創英角ｺﾞｼｯｸUB" panose="020B0900000000000000" pitchFamily="50" charset="-128"/>
              </a:rPr>
              <a:t>40</a:t>
            </a:r>
            <a:r>
              <a:rPr kumimoji="1" lang="ja-JP" altLang="en-US" sz="1200" dirty="0">
                <a:latin typeface="HGP創英角ｺﾞｼｯｸUB" panose="020B0900000000000000" pitchFamily="50" charset="-128"/>
                <a:ea typeface="HGP創英角ｺﾞｼｯｸUB" panose="020B0900000000000000" pitchFamily="50" charset="-128"/>
              </a:rPr>
              <a:t>名としております。</a:t>
            </a:r>
          </a:p>
        </p:txBody>
      </p:sp>
      <p:sp>
        <p:nvSpPr>
          <p:cNvPr id="16" name="テキスト ボックス 15">
            <a:extLst>
              <a:ext uri="{FF2B5EF4-FFF2-40B4-BE49-F238E27FC236}">
                <a16:creationId xmlns:a16="http://schemas.microsoft.com/office/drawing/2014/main" id="{D0C204D8-726B-42F8-A8CC-887F7F866074}"/>
              </a:ext>
            </a:extLst>
          </p:cNvPr>
          <p:cNvSpPr txBox="1"/>
          <p:nvPr/>
        </p:nvSpPr>
        <p:spPr>
          <a:xfrm>
            <a:off x="295454" y="4752317"/>
            <a:ext cx="6337299" cy="615553"/>
          </a:xfrm>
          <a:prstGeom prst="rect">
            <a:avLst/>
          </a:prstGeom>
          <a:noFill/>
        </p:spPr>
        <p:txBody>
          <a:bodyPr wrap="square" rtlCol="0">
            <a:spAutoFit/>
          </a:bodyPr>
          <a:lstStyle/>
          <a:p>
            <a:r>
              <a:rPr kumimoji="1" lang="ja-JP" altLang="en-US" sz="1700" dirty="0">
                <a:latin typeface="HGP創英角ｺﾞｼｯｸUB" panose="020B0900000000000000" pitchFamily="50" charset="-128"/>
                <a:ea typeface="HGP創英角ｺﾞｼｯｸUB" panose="020B0900000000000000" pitchFamily="50" charset="-128"/>
              </a:rPr>
              <a:t>  　　愛知医科大学外科学講座　（消化器外科）　</a:t>
            </a:r>
            <a:endParaRPr kumimoji="1" lang="en-US" altLang="ja-JP" sz="1700" dirty="0">
              <a:latin typeface="HGP創英角ｺﾞｼｯｸUB" panose="020B0900000000000000" pitchFamily="50" charset="-128"/>
              <a:ea typeface="HGP創英角ｺﾞｼｯｸUB" panose="020B0900000000000000" pitchFamily="50" charset="-128"/>
            </a:endParaRPr>
          </a:p>
          <a:p>
            <a:r>
              <a:rPr kumimoji="1" lang="ja-JP" altLang="en-US" sz="1700" dirty="0">
                <a:latin typeface="HGP創英角ｺﾞｼｯｸUB" panose="020B0900000000000000" pitchFamily="50" charset="-128"/>
                <a:ea typeface="HGP創英角ｺﾞｼｯｸUB" panose="020B0900000000000000" pitchFamily="50" charset="-128"/>
              </a:rPr>
              <a:t>　　　　　　　　　　　　　　　　　　　教授　　　佐野　力 先生</a:t>
            </a:r>
            <a:endParaRPr kumimoji="1" lang="en-US" altLang="ja-JP" sz="1700" dirty="0">
              <a:latin typeface="HGP創英角ｺﾞｼｯｸUB" panose="020B0900000000000000" pitchFamily="50" charset="-128"/>
              <a:ea typeface="HGP創英角ｺﾞｼｯｸUB" panose="020B0900000000000000" pitchFamily="50" charset="-128"/>
            </a:endParaRPr>
          </a:p>
        </p:txBody>
      </p:sp>
      <p:sp>
        <p:nvSpPr>
          <p:cNvPr id="17" name="テキスト ボックス 16">
            <a:extLst>
              <a:ext uri="{FF2B5EF4-FFF2-40B4-BE49-F238E27FC236}">
                <a16:creationId xmlns:a16="http://schemas.microsoft.com/office/drawing/2014/main" id="{2A0E64F3-F340-477F-934F-A7ED2AA0ACA3}"/>
              </a:ext>
            </a:extLst>
          </p:cNvPr>
          <p:cNvSpPr txBox="1"/>
          <p:nvPr/>
        </p:nvSpPr>
        <p:spPr>
          <a:xfrm>
            <a:off x="701760" y="6836882"/>
            <a:ext cx="6337299" cy="615553"/>
          </a:xfrm>
          <a:prstGeom prst="rect">
            <a:avLst/>
          </a:prstGeom>
          <a:noFill/>
        </p:spPr>
        <p:txBody>
          <a:bodyPr wrap="square" rtlCol="0">
            <a:spAutoFit/>
          </a:bodyPr>
          <a:lstStyle/>
          <a:p>
            <a:r>
              <a:rPr kumimoji="1" lang="ja-JP" altLang="en-US" sz="1700" i="0" u="none" strike="noStrike" kern="1200" cap="none" spc="0" normalizeH="0" baseline="0" noProof="0" dirty="0">
                <a:ln>
                  <a:noFill/>
                </a:ln>
                <a:solidFill>
                  <a:prstClr val="black"/>
                </a:solidFill>
                <a:effectLst/>
                <a:uLnTx/>
                <a:uFillTx/>
                <a:latin typeface="HGP創英角ｺﾞｼｯｸUB" panose="020B0900000000000000" pitchFamily="50" charset="-128"/>
                <a:ea typeface="HGP創英角ｺﾞｼｯｸUB" panose="020B0900000000000000" pitchFamily="50" charset="-128"/>
              </a:rPr>
              <a:t>秋田大学大学院医学系研究科　精神科学講座</a:t>
            </a:r>
            <a:endParaRPr kumimoji="1" lang="en-US" altLang="zh-CN" sz="1700" i="0" u="none" strike="noStrike" kern="1200" cap="none" spc="0" normalizeH="0" baseline="0" noProof="0" dirty="0">
              <a:ln>
                <a:noFill/>
              </a:ln>
              <a:solidFill>
                <a:prstClr val="black"/>
              </a:solidFill>
              <a:effectLst/>
              <a:uLnTx/>
              <a:uFillTx/>
              <a:latin typeface="HGP創英角ｺﾞｼｯｸUB" panose="020B0900000000000000" pitchFamily="50" charset="-128"/>
              <a:ea typeface="HGP創英角ｺﾞｼｯｸUB" panose="020B0900000000000000" pitchFamily="50" charset="-128"/>
            </a:endParaRPr>
          </a:p>
          <a:p>
            <a:r>
              <a:rPr kumimoji="1" lang="ja-JP" altLang="en-US" sz="1700" dirty="0">
                <a:solidFill>
                  <a:prstClr val="black"/>
                </a:solidFill>
                <a:latin typeface="HGP創英角ｺﾞｼｯｸUB" panose="020B0900000000000000" pitchFamily="50" charset="-128"/>
                <a:ea typeface="HGP創英角ｺﾞｼｯｸUB" panose="020B0900000000000000" pitchFamily="50" charset="-128"/>
              </a:rPr>
              <a:t>　　　　　　　　　　　　　　　　准教授　</a:t>
            </a:r>
            <a:r>
              <a:rPr kumimoji="1" lang="zh-CN" altLang="en-US" sz="1700" dirty="0">
                <a:latin typeface="HGP創英角ｺﾞｼｯｸUB" panose="020B0900000000000000" pitchFamily="50" charset="-128"/>
                <a:ea typeface="HGP創英角ｺﾞｼｯｸUB" panose="020B0900000000000000" pitchFamily="50" charset="-128"/>
              </a:rPr>
              <a:t>　</a:t>
            </a:r>
            <a:r>
              <a:rPr kumimoji="1" lang="ja-JP" altLang="en-US" sz="1700" dirty="0">
                <a:latin typeface="HGP創英角ｺﾞｼｯｸUB" panose="020B0900000000000000" pitchFamily="50" charset="-128"/>
                <a:ea typeface="HGP創英角ｺﾞｼｯｸUB" panose="020B0900000000000000" pitchFamily="50" charset="-128"/>
              </a:rPr>
              <a:t>竹島　正浩 </a:t>
            </a:r>
            <a:r>
              <a:rPr kumimoji="1" lang="zh-CN" altLang="en-US" sz="1700" dirty="0">
                <a:latin typeface="HGP創英角ｺﾞｼｯｸUB" panose="020B0900000000000000" pitchFamily="50" charset="-128"/>
                <a:ea typeface="HGP創英角ｺﾞｼｯｸUB" panose="020B0900000000000000" pitchFamily="50" charset="-128"/>
              </a:rPr>
              <a:t>先生</a:t>
            </a:r>
            <a:endParaRPr kumimoji="1" lang="ja-JP" altLang="en-US" sz="1700" dirty="0">
              <a:latin typeface="HGP創英角ｺﾞｼｯｸUB" panose="020B0900000000000000" pitchFamily="50" charset="-128"/>
              <a:ea typeface="HGP創英角ｺﾞｼｯｸUB" panose="020B0900000000000000" pitchFamily="50" charset="-128"/>
            </a:endParaRPr>
          </a:p>
        </p:txBody>
      </p:sp>
      <p:sp>
        <p:nvSpPr>
          <p:cNvPr id="18" name="テキスト ボックス 17">
            <a:extLst>
              <a:ext uri="{FF2B5EF4-FFF2-40B4-BE49-F238E27FC236}">
                <a16:creationId xmlns:a16="http://schemas.microsoft.com/office/drawing/2014/main" id="{0B3F57BC-D77C-42CB-8A0B-E0259E68992B}"/>
              </a:ext>
            </a:extLst>
          </p:cNvPr>
          <p:cNvSpPr txBox="1"/>
          <p:nvPr/>
        </p:nvSpPr>
        <p:spPr>
          <a:xfrm>
            <a:off x="397577" y="3809402"/>
            <a:ext cx="5891214" cy="338554"/>
          </a:xfrm>
          <a:prstGeom prst="rect">
            <a:avLst/>
          </a:prstGeom>
          <a:noFill/>
        </p:spPr>
        <p:txBody>
          <a:bodyPr wrap="square" rtlCol="0">
            <a:spAutoFit/>
          </a:bodyPr>
          <a:lstStyle/>
          <a:p>
            <a:r>
              <a:rPr kumimoji="1" lang="ja-JP" altLang="en-US" sz="1600" dirty="0">
                <a:latin typeface="HGP創英角ｺﾞｼｯｸUB" panose="020B0900000000000000" pitchFamily="50" charset="-128"/>
                <a:ea typeface="HGP創英角ｺﾞｼｯｸUB" panose="020B0900000000000000" pitchFamily="50" charset="-128"/>
              </a:rPr>
              <a:t> 座長： 愛知県外科医会　副会長　細野二郎</a:t>
            </a:r>
            <a:endParaRPr kumimoji="1" lang="en-US" altLang="ja-JP" sz="1600" dirty="0">
              <a:solidFill>
                <a:srgbClr val="FF0000"/>
              </a:solidFill>
              <a:latin typeface="HGP創英角ｺﾞｼｯｸUB" panose="020B0900000000000000" pitchFamily="50" charset="-128"/>
              <a:ea typeface="HGP創英角ｺﾞｼｯｸUB" panose="020B0900000000000000" pitchFamily="50" charset="-128"/>
            </a:endParaRPr>
          </a:p>
        </p:txBody>
      </p:sp>
    </p:spTree>
    <p:extLst>
      <p:ext uri="{BB962C8B-B14F-4D97-AF65-F5344CB8AC3E}">
        <p14:creationId xmlns:p14="http://schemas.microsoft.com/office/powerpoint/2010/main" val="570038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1">
            <a:extLst>
              <a:ext uri="{FF2B5EF4-FFF2-40B4-BE49-F238E27FC236}">
                <a16:creationId xmlns:a16="http://schemas.microsoft.com/office/drawing/2014/main" id="{63F388B1-083E-41B9-9288-B15FB553E51B}"/>
              </a:ext>
            </a:extLst>
          </p:cNvPr>
          <p:cNvSpPr>
            <a:spLocks noGrp="1"/>
          </p:cNvSpPr>
          <p:nvPr>
            <p:ph type="title"/>
          </p:nvPr>
        </p:nvSpPr>
        <p:spPr>
          <a:xfrm>
            <a:off x="0" y="4216787"/>
            <a:ext cx="6858000" cy="482844"/>
          </a:xfrm>
          <a:solidFill>
            <a:srgbClr val="0070C0"/>
          </a:solidFill>
        </p:spPr>
        <p:txBody>
          <a:bodyPr>
            <a:noAutofit/>
          </a:bodyPr>
          <a:lstStyle/>
          <a:p>
            <a:pPr algn="ctr"/>
            <a:r>
              <a:rPr lang="en-US" altLang="ja-JP" sz="2400" dirty="0">
                <a:solidFill>
                  <a:schemeClr val="bg1"/>
                </a:solidFill>
                <a:latin typeface="HGP創英角ｺﾞｼｯｸUB" panose="020B0900000000000000" pitchFamily="50" charset="-128"/>
                <a:ea typeface="HGP創英角ｺﾞｼｯｸUB" panose="020B0900000000000000" pitchFamily="50" charset="-128"/>
              </a:rPr>
              <a:t>Web</a:t>
            </a:r>
            <a:r>
              <a:rPr lang="ja-JP" altLang="en-US" sz="2400" dirty="0">
                <a:solidFill>
                  <a:schemeClr val="bg1"/>
                </a:solidFill>
                <a:latin typeface="HGP創英角ｺﾞｼｯｸUB" panose="020B0900000000000000" pitchFamily="50" charset="-128"/>
                <a:ea typeface="HGP創英角ｺﾞｼｯｸUB" panose="020B0900000000000000" pitchFamily="50" charset="-128"/>
              </a:rPr>
              <a:t>視聴の事前登録のご案内</a:t>
            </a:r>
            <a:endParaRPr kumimoji="1" lang="ja-JP" altLang="en-US" sz="2000" dirty="0">
              <a:solidFill>
                <a:schemeClr val="bg1"/>
              </a:solidFill>
              <a:latin typeface="HGP創英角ｺﾞｼｯｸUB" panose="020B0900000000000000" pitchFamily="50" charset="-128"/>
              <a:ea typeface="HGP創英角ｺﾞｼｯｸUB" panose="020B0900000000000000" pitchFamily="50" charset="-128"/>
            </a:endParaRPr>
          </a:p>
        </p:txBody>
      </p:sp>
      <p:sp>
        <p:nvSpPr>
          <p:cNvPr id="2" name="テキスト ボックス 1">
            <a:extLst>
              <a:ext uri="{FF2B5EF4-FFF2-40B4-BE49-F238E27FC236}">
                <a16:creationId xmlns:a16="http://schemas.microsoft.com/office/drawing/2014/main" id="{84C33280-4A73-4C06-9040-B951FA45D169}"/>
              </a:ext>
            </a:extLst>
          </p:cNvPr>
          <p:cNvSpPr txBox="1"/>
          <p:nvPr/>
        </p:nvSpPr>
        <p:spPr>
          <a:xfrm>
            <a:off x="130597" y="4945808"/>
            <a:ext cx="6891008" cy="4062651"/>
          </a:xfrm>
          <a:prstGeom prst="rect">
            <a:avLst/>
          </a:prstGeom>
          <a:noFill/>
        </p:spPr>
        <p:txBody>
          <a:bodyPr wrap="square" rtlCol="0">
            <a:spAutoFit/>
          </a:bodyPr>
          <a:lstStyle/>
          <a:p>
            <a:r>
              <a:rPr kumimoji="1" lang="ja-JP" altLang="en-US" sz="1400" dirty="0">
                <a:latin typeface="HGP創英角ｺﾞｼｯｸUB" panose="020B0900000000000000" pitchFamily="50" charset="-128"/>
                <a:ea typeface="HGP創英角ｺﾞｼｯｸUB" panose="020B0900000000000000" pitchFamily="50" charset="-128"/>
              </a:rPr>
              <a:t>右の二次元コードを読み込み、</a:t>
            </a:r>
            <a:endParaRPr kumimoji="1" lang="en-US" altLang="ja-JP" sz="1400" dirty="0">
              <a:latin typeface="HGP創英角ｺﾞｼｯｸUB" panose="020B0900000000000000" pitchFamily="50" charset="-128"/>
              <a:ea typeface="HGP創英角ｺﾞｼｯｸUB" panose="020B0900000000000000" pitchFamily="50" charset="-128"/>
            </a:endParaRPr>
          </a:p>
          <a:p>
            <a:r>
              <a:rPr kumimoji="1" lang="en-US" altLang="ja-JP" sz="1400" dirty="0">
                <a:solidFill>
                  <a:srgbClr val="0070C0"/>
                </a:solidFill>
                <a:latin typeface="HGP創英角ｺﾞｼｯｸUB" panose="020B0900000000000000" pitchFamily="50" charset="-128"/>
                <a:ea typeface="HGP創英角ｺﾞｼｯｸUB" panose="020B0900000000000000" pitchFamily="50" charset="-128"/>
              </a:rPr>
              <a:t> </a:t>
            </a:r>
            <a:r>
              <a:rPr kumimoji="1" lang="ja-JP" altLang="en-US" sz="1400" dirty="0">
                <a:solidFill>
                  <a:srgbClr val="0070C0"/>
                </a:solidFill>
                <a:latin typeface="HGP創英角ｺﾞｼｯｸUB" panose="020B0900000000000000" pitchFamily="50" charset="-128"/>
                <a:ea typeface="HGP創英角ｺﾞｼｯｸUB" panose="020B0900000000000000" pitchFamily="50" charset="-128"/>
              </a:rPr>
              <a:t>「ご施設名」・「ご芳名」・「</a:t>
            </a:r>
            <a:r>
              <a:rPr kumimoji="1" lang="en-US" altLang="ja-JP" sz="1400" dirty="0">
                <a:solidFill>
                  <a:srgbClr val="0070C0"/>
                </a:solidFill>
                <a:latin typeface="HGP創英角ｺﾞｼｯｸUB" panose="020B0900000000000000" pitchFamily="50" charset="-128"/>
                <a:ea typeface="HGP創英角ｺﾞｼｯｸUB" panose="020B0900000000000000" pitchFamily="50" charset="-128"/>
              </a:rPr>
              <a:t>mail</a:t>
            </a:r>
            <a:r>
              <a:rPr kumimoji="1" lang="ja-JP" altLang="en-US" sz="1400" dirty="0">
                <a:solidFill>
                  <a:srgbClr val="0070C0"/>
                </a:solidFill>
                <a:latin typeface="HGP創英角ｺﾞｼｯｸUB" panose="020B0900000000000000" pitchFamily="50" charset="-128"/>
                <a:ea typeface="HGP創英角ｺﾞｼｯｸUB" panose="020B0900000000000000" pitchFamily="50" charset="-128"/>
              </a:rPr>
              <a:t>アドレス」等</a:t>
            </a:r>
            <a:r>
              <a:rPr kumimoji="1" lang="ja-JP" altLang="en-US" sz="1400" dirty="0">
                <a:latin typeface="HGP創英角ｺﾞｼｯｸUB" panose="020B0900000000000000" pitchFamily="50" charset="-128"/>
                <a:ea typeface="HGP創英角ｺﾞｼｯｸUB" panose="020B0900000000000000" pitchFamily="50" charset="-128"/>
              </a:rPr>
              <a:t>を記載し送信下さい。</a:t>
            </a:r>
            <a:endParaRPr kumimoji="1" lang="en-US" altLang="ja-JP" sz="1400" dirty="0">
              <a:latin typeface="HGP創英角ｺﾞｼｯｸUB" panose="020B0900000000000000" pitchFamily="50" charset="-128"/>
              <a:ea typeface="HGP創英角ｺﾞｼｯｸUB" panose="020B0900000000000000" pitchFamily="50" charset="-128"/>
            </a:endParaRPr>
          </a:p>
          <a:p>
            <a:r>
              <a:rPr kumimoji="1" lang="ja-JP" altLang="en-US" sz="1400" dirty="0">
                <a:latin typeface="HGP創英角ｺﾞｼｯｸUB" panose="020B0900000000000000" pitchFamily="50" charset="-128"/>
                <a:ea typeface="HGP創英角ｺﾞｼｯｸUB" panose="020B0900000000000000" pitchFamily="50" charset="-128"/>
              </a:rPr>
              <a:t>登録頂いたアドレスに視聴</a:t>
            </a:r>
            <a:r>
              <a:rPr kumimoji="1" lang="en-US" altLang="ja-JP" sz="1400" dirty="0">
                <a:latin typeface="HGP創英角ｺﾞｼｯｸUB" panose="020B0900000000000000" pitchFamily="50" charset="-128"/>
                <a:ea typeface="HGP創英角ｺﾞｼｯｸUB" panose="020B0900000000000000" pitchFamily="50" charset="-128"/>
              </a:rPr>
              <a:t>URL</a:t>
            </a:r>
            <a:r>
              <a:rPr kumimoji="1" lang="ja-JP" altLang="en-US" sz="1400" dirty="0">
                <a:latin typeface="HGP創英角ｺﾞｼｯｸUB" panose="020B0900000000000000" pitchFamily="50" charset="-128"/>
                <a:ea typeface="HGP創英角ｺﾞｼｯｸUB" panose="020B0900000000000000" pitchFamily="50" charset="-128"/>
              </a:rPr>
              <a:t>を送付いたします。</a:t>
            </a:r>
            <a:endParaRPr kumimoji="1" lang="en-US" altLang="ja-JP" sz="1400" dirty="0">
              <a:latin typeface="HGP創英角ｺﾞｼｯｸUB" panose="020B0900000000000000" pitchFamily="50" charset="-128"/>
              <a:ea typeface="HGP創英角ｺﾞｼｯｸUB" panose="020B0900000000000000" pitchFamily="50" charset="-128"/>
            </a:endParaRPr>
          </a:p>
          <a:p>
            <a:r>
              <a:rPr kumimoji="1" lang="en-US" altLang="ja-JP" sz="1400" dirty="0">
                <a:latin typeface="HGP創英角ｺﾞｼｯｸUB" panose="020B0900000000000000" pitchFamily="50" charset="-128"/>
                <a:ea typeface="HGP創英角ｺﾞｼｯｸUB" panose="020B0900000000000000" pitchFamily="50" charset="-128"/>
              </a:rPr>
              <a:t>(※</a:t>
            </a:r>
            <a:r>
              <a:rPr kumimoji="1" lang="ja-JP" altLang="en-US" sz="1400" dirty="0">
                <a:latin typeface="HGP創英角ｺﾞｼｯｸUB" panose="020B0900000000000000" pitchFamily="50" charset="-128"/>
                <a:ea typeface="HGP創英角ｺﾞｼｯｸUB" panose="020B0900000000000000" pitchFamily="50" charset="-128"/>
              </a:rPr>
              <a:t>二次元コードが使用できない場は</a:t>
            </a:r>
            <a:endParaRPr kumimoji="1" lang="en-US" altLang="ja-JP" sz="1400" dirty="0">
              <a:latin typeface="HGP創英角ｺﾞｼｯｸUB" panose="020B0900000000000000" pitchFamily="50" charset="-128"/>
              <a:ea typeface="HGP創英角ｺﾞｼｯｸUB" panose="020B0900000000000000" pitchFamily="50" charset="-128"/>
            </a:endParaRPr>
          </a:p>
          <a:p>
            <a:r>
              <a:rPr kumimoji="1" lang="ja-JP" altLang="en-US" sz="1400" dirty="0">
                <a:latin typeface="HGP創英角ｺﾞｼｯｸUB" panose="020B0900000000000000" pitchFamily="50" charset="-128"/>
                <a:ea typeface="HGP創英角ｺﾞｼｯｸUB" panose="020B0900000000000000" pitchFamily="50" charset="-128"/>
              </a:rPr>
              <a:t>下記</a:t>
            </a:r>
            <a:r>
              <a:rPr kumimoji="1" lang="en-US" altLang="ja-JP" sz="1400" dirty="0">
                <a:latin typeface="HGP創英角ｺﾞｼｯｸUB" panose="020B0900000000000000" pitchFamily="50" charset="-128"/>
                <a:ea typeface="HGP創英角ｺﾞｼｯｸUB" panose="020B0900000000000000" pitchFamily="50" charset="-128"/>
              </a:rPr>
              <a:t>URL</a:t>
            </a:r>
            <a:r>
              <a:rPr kumimoji="1" lang="ja-JP" altLang="en-US" sz="1400" dirty="0">
                <a:latin typeface="HGP創英角ｺﾞｼｯｸUB" panose="020B0900000000000000" pitchFamily="50" charset="-128"/>
                <a:ea typeface="HGP創英角ｺﾞｼｯｸUB" panose="020B0900000000000000" pitchFamily="50" charset="-128"/>
              </a:rPr>
              <a:t>から直接アクセスお願い致します。</a:t>
            </a:r>
            <a:r>
              <a:rPr kumimoji="1" lang="en-US" altLang="ja-JP" sz="1400" dirty="0">
                <a:latin typeface="HGP創英角ｺﾞｼｯｸUB" panose="020B0900000000000000" pitchFamily="50" charset="-128"/>
                <a:ea typeface="HGP創英角ｺﾞｼｯｸUB" panose="020B0900000000000000" pitchFamily="50" charset="-128"/>
              </a:rPr>
              <a:t>)</a:t>
            </a:r>
            <a:r>
              <a:rPr kumimoji="1" lang="ja-JP" altLang="en-US" dirty="0">
                <a:solidFill>
                  <a:srgbClr val="0070C0"/>
                </a:solidFill>
                <a:latin typeface="HGP創英角ｺﾞｼｯｸUB" panose="020B0900000000000000" pitchFamily="50" charset="-128"/>
                <a:ea typeface="HGP創英角ｺﾞｼｯｸUB" panose="020B0900000000000000" pitchFamily="50" charset="-128"/>
              </a:rPr>
              <a:t>　　</a:t>
            </a:r>
            <a:endParaRPr kumimoji="1" lang="en-US" altLang="ja-JP" sz="1400" dirty="0">
              <a:latin typeface="HGP創英角ｺﾞｼｯｸUB" panose="020B0900000000000000" pitchFamily="50" charset="-128"/>
              <a:ea typeface="HGP創英角ｺﾞｼｯｸUB" panose="020B0900000000000000" pitchFamily="50" charset="-128"/>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a:ln>
                  <a:noFill/>
                </a:ln>
                <a:solidFill>
                  <a:prstClr val="black"/>
                </a:solidFill>
                <a:effectLst/>
                <a:uLnTx/>
                <a:uFillTx/>
                <a:latin typeface="HGP創英角ｺﾞｼｯｸUB" panose="020B0900000000000000" pitchFamily="50" charset="-128"/>
                <a:ea typeface="HGP創英角ｺﾞｼｯｸUB" panose="020B0900000000000000" pitchFamily="50" charset="-128"/>
                <a:cs typeface="+mn-cs"/>
              </a:rPr>
              <a:t>https://us06web.zoom.us/webinar/register/WN_BzZ9tdYUS4eaFQPCZge0eQ</a:t>
            </a:r>
          </a:p>
          <a:p>
            <a:endParaRPr kumimoji="1" lang="en-US" altLang="ja-JP" sz="1200" dirty="0">
              <a:latin typeface="HGP創英角ｺﾞｼｯｸUB" panose="020B0900000000000000" pitchFamily="50" charset="-128"/>
              <a:ea typeface="HGP創英角ｺﾞｼｯｸUB" panose="020B0900000000000000" pitchFamily="50" charset="-128"/>
            </a:endParaRPr>
          </a:p>
          <a:p>
            <a:r>
              <a:rPr kumimoji="1" lang="en-US" altLang="ja-JP" sz="1400" dirty="0">
                <a:latin typeface="HGP創英角ｺﾞｼｯｸUB" panose="020B0900000000000000" pitchFamily="50" charset="-128"/>
                <a:ea typeface="HGP創英角ｺﾞｼｯｸUB" panose="020B0900000000000000" pitchFamily="50" charset="-128"/>
              </a:rPr>
              <a:t>※</a:t>
            </a:r>
            <a:r>
              <a:rPr kumimoji="1" lang="ja-JP" altLang="en-US" sz="1400" dirty="0">
                <a:latin typeface="HGP創英角ｺﾞｼｯｸUB" panose="020B0900000000000000" pitchFamily="50" charset="-128"/>
                <a:ea typeface="HGP創英角ｺﾞｼｯｸUB" panose="020B0900000000000000" pitchFamily="50" charset="-128"/>
              </a:rPr>
              <a:t>当日は</a:t>
            </a:r>
            <a:r>
              <a:rPr kumimoji="1" lang="en-US" altLang="ja-JP" sz="1400" dirty="0">
                <a:latin typeface="HGP創英角ｺﾞｼｯｸUB" panose="020B0900000000000000" pitchFamily="50" charset="-128"/>
                <a:ea typeface="HGP創英角ｺﾞｼｯｸUB" panose="020B0900000000000000" pitchFamily="50" charset="-128"/>
              </a:rPr>
              <a:t>ZOOM</a:t>
            </a:r>
            <a:r>
              <a:rPr kumimoji="1" lang="ja-JP" altLang="en-US" sz="1400" dirty="0">
                <a:latin typeface="HGP創英角ｺﾞｼｯｸUB" panose="020B0900000000000000" pitchFamily="50" charset="-128"/>
                <a:ea typeface="HGP創英角ｺﾞｼｯｸUB" panose="020B0900000000000000" pitchFamily="50" charset="-128"/>
              </a:rPr>
              <a:t>での配信となります</a:t>
            </a:r>
            <a:endParaRPr kumimoji="1" lang="en-US" altLang="ja-JP" sz="1200" dirty="0">
              <a:latin typeface="HGP創英角ｺﾞｼｯｸUB" panose="020B0900000000000000" pitchFamily="50" charset="-128"/>
              <a:ea typeface="HGP創英角ｺﾞｼｯｸUB" panose="020B0900000000000000" pitchFamily="50" charset="-128"/>
            </a:endParaRPr>
          </a:p>
          <a:p>
            <a:r>
              <a:rPr kumimoji="1" lang="ja-JP" altLang="en-US" sz="1200" dirty="0">
                <a:latin typeface="HGP創英角ｺﾞｼｯｸUB" panose="020B0900000000000000" pitchFamily="50" charset="-128"/>
                <a:ea typeface="HGP創英角ｺﾞｼｯｸUB" panose="020B0900000000000000" pitchFamily="50" charset="-128"/>
              </a:rPr>
              <a:t>（入力頂きました個人情報は、ご視聴頂いた先生の確認及び今後の講演会のご案内のために使用し、</a:t>
            </a:r>
            <a:endParaRPr kumimoji="1" lang="en-US" altLang="ja-JP" sz="1200" dirty="0">
              <a:latin typeface="HGP創英角ｺﾞｼｯｸUB" panose="020B0900000000000000" pitchFamily="50" charset="-128"/>
              <a:ea typeface="HGP創英角ｺﾞｼｯｸUB" panose="020B0900000000000000" pitchFamily="50" charset="-128"/>
            </a:endParaRPr>
          </a:p>
          <a:p>
            <a:r>
              <a:rPr kumimoji="1" lang="ja-JP" altLang="en-US" sz="1200" dirty="0">
                <a:latin typeface="HGP創英角ｺﾞｼｯｸUB" panose="020B0900000000000000" pitchFamily="50" charset="-128"/>
                <a:ea typeface="HGP創英角ｺﾞｼｯｸUB" panose="020B0900000000000000" pitchFamily="50" charset="-128"/>
              </a:rPr>
              <a:t>　弊社と業務委託先以外の第</a:t>
            </a:r>
            <a:r>
              <a:rPr kumimoji="1" lang="en-US" altLang="ja-JP" sz="1200" dirty="0">
                <a:latin typeface="HGP創英角ｺﾞｼｯｸUB" panose="020B0900000000000000" pitchFamily="50" charset="-128"/>
                <a:ea typeface="HGP創英角ｺﾞｼｯｸUB" panose="020B0900000000000000" pitchFamily="50" charset="-128"/>
              </a:rPr>
              <a:t>3</a:t>
            </a:r>
            <a:r>
              <a:rPr kumimoji="1" lang="ja-JP" altLang="en-US" sz="1200" dirty="0">
                <a:latin typeface="HGP創英角ｺﾞｼｯｸUB" panose="020B0900000000000000" pitchFamily="50" charset="-128"/>
                <a:ea typeface="HGP創英角ｺﾞｼｯｸUB" panose="020B0900000000000000" pitchFamily="50" charset="-128"/>
              </a:rPr>
              <a:t>者に開示・提示することはございません。 ）</a:t>
            </a:r>
            <a:endParaRPr kumimoji="1" lang="en-US" altLang="ja-JP" sz="1200" dirty="0">
              <a:latin typeface="HGP創英角ｺﾞｼｯｸUB" panose="020B0900000000000000" pitchFamily="50" charset="-128"/>
              <a:ea typeface="HGP創英角ｺﾞｼｯｸUB" panose="020B0900000000000000" pitchFamily="50" charset="-128"/>
            </a:endParaRPr>
          </a:p>
          <a:p>
            <a:endParaRPr kumimoji="1" lang="ja-JP" altLang="en-US" sz="1000" dirty="0">
              <a:latin typeface="HGP創英角ｺﾞｼｯｸUB" panose="020B0900000000000000" pitchFamily="50" charset="-128"/>
              <a:ea typeface="HGP創英角ｺﾞｼｯｸUB" panose="020B0900000000000000" pitchFamily="50" charset="-128"/>
            </a:endParaRPr>
          </a:p>
          <a:p>
            <a:pPr algn="ctr"/>
            <a:r>
              <a:rPr kumimoji="1" lang="en-US" altLang="ja-JP" sz="1600" u="sng" dirty="0">
                <a:solidFill>
                  <a:srgbClr val="FF0000"/>
                </a:solidFill>
                <a:latin typeface="HGP創英角ｺﾞｼｯｸUB" panose="020B0900000000000000" pitchFamily="50" charset="-128"/>
                <a:ea typeface="HGP創英角ｺﾞｼｯｸUB" panose="020B0900000000000000" pitchFamily="50" charset="-128"/>
              </a:rPr>
              <a:t>Web</a:t>
            </a:r>
            <a:r>
              <a:rPr kumimoji="1" lang="ja-JP" altLang="en-US" sz="1600" u="sng" dirty="0">
                <a:solidFill>
                  <a:srgbClr val="FF0000"/>
                </a:solidFill>
                <a:latin typeface="HGP創英角ｺﾞｼｯｸUB" panose="020B0900000000000000" pitchFamily="50" charset="-128"/>
                <a:ea typeface="HGP創英角ｺﾞｼｯｸUB" panose="020B0900000000000000" pitchFamily="50" charset="-128"/>
              </a:rPr>
              <a:t>視聴登録期限：</a:t>
            </a:r>
            <a:r>
              <a:rPr kumimoji="1" lang="en-US" altLang="ja-JP" sz="1600" u="sng" dirty="0">
                <a:solidFill>
                  <a:srgbClr val="FF0000"/>
                </a:solidFill>
                <a:latin typeface="HGP創英角ｺﾞｼｯｸUB" panose="020B0900000000000000" pitchFamily="50" charset="-128"/>
                <a:ea typeface="HGP創英角ｺﾞｼｯｸUB" panose="020B0900000000000000" pitchFamily="50" charset="-128"/>
              </a:rPr>
              <a:t>2023</a:t>
            </a:r>
            <a:r>
              <a:rPr kumimoji="1" lang="ja-JP" altLang="en-US" sz="1600" u="sng" dirty="0">
                <a:solidFill>
                  <a:srgbClr val="FF0000"/>
                </a:solidFill>
                <a:latin typeface="HGP創英角ｺﾞｼｯｸUB" panose="020B0900000000000000" pitchFamily="50" charset="-128"/>
                <a:ea typeface="HGP創英角ｺﾞｼｯｸUB" panose="020B0900000000000000" pitchFamily="50" charset="-128"/>
              </a:rPr>
              <a:t>年</a:t>
            </a:r>
            <a:r>
              <a:rPr kumimoji="1" lang="en-US" altLang="ja-JP" sz="1600" u="sng" dirty="0">
                <a:solidFill>
                  <a:srgbClr val="FF0000"/>
                </a:solidFill>
                <a:latin typeface="HGP創英角ｺﾞｼｯｸUB" panose="020B0900000000000000" pitchFamily="50" charset="-128"/>
                <a:ea typeface="HGP創英角ｺﾞｼｯｸUB" panose="020B0900000000000000" pitchFamily="50" charset="-128"/>
              </a:rPr>
              <a:t>11</a:t>
            </a:r>
            <a:r>
              <a:rPr kumimoji="1" lang="ja-JP" altLang="en-US" sz="1600" u="sng" dirty="0">
                <a:solidFill>
                  <a:srgbClr val="FF0000"/>
                </a:solidFill>
                <a:latin typeface="HGP創英角ｺﾞｼｯｸUB" panose="020B0900000000000000" pitchFamily="50" charset="-128"/>
                <a:ea typeface="HGP創英角ｺﾞｼｯｸUB" panose="020B0900000000000000" pitchFamily="50" charset="-128"/>
              </a:rPr>
              <a:t>月</a:t>
            </a:r>
            <a:r>
              <a:rPr kumimoji="1" lang="en-US" altLang="ja-JP" sz="1600" u="sng" dirty="0">
                <a:solidFill>
                  <a:srgbClr val="FF0000"/>
                </a:solidFill>
                <a:latin typeface="HGP創英角ｺﾞｼｯｸUB" panose="020B0900000000000000" pitchFamily="50" charset="-128"/>
                <a:ea typeface="HGP創英角ｺﾞｼｯｸUB" panose="020B0900000000000000" pitchFamily="50" charset="-128"/>
              </a:rPr>
              <a:t>2</a:t>
            </a:r>
            <a:r>
              <a:rPr kumimoji="1" lang="ja-JP" altLang="en-US" sz="1600" u="sng" dirty="0">
                <a:solidFill>
                  <a:srgbClr val="FF0000"/>
                </a:solidFill>
                <a:latin typeface="HGP創英角ｺﾞｼｯｸUB" panose="020B0900000000000000" pitchFamily="50" charset="-128"/>
                <a:ea typeface="HGP創英角ｺﾞｼｯｸUB" panose="020B0900000000000000" pitchFamily="50" charset="-128"/>
              </a:rPr>
              <a:t>日</a:t>
            </a:r>
            <a:r>
              <a:rPr kumimoji="1" lang="en-US" altLang="ja-JP" sz="1600" u="sng" dirty="0">
                <a:solidFill>
                  <a:srgbClr val="FF0000"/>
                </a:solidFill>
                <a:latin typeface="HGP創英角ｺﾞｼｯｸUB" panose="020B0900000000000000" pitchFamily="50" charset="-128"/>
                <a:ea typeface="HGP創英角ｺﾞｼｯｸUB" panose="020B0900000000000000" pitchFamily="50" charset="-128"/>
              </a:rPr>
              <a:t>(</a:t>
            </a:r>
            <a:r>
              <a:rPr kumimoji="1" lang="ja-JP" altLang="en-US" sz="1600" u="sng" dirty="0">
                <a:solidFill>
                  <a:srgbClr val="FF0000"/>
                </a:solidFill>
                <a:latin typeface="HGP創英角ｺﾞｼｯｸUB" panose="020B0900000000000000" pitchFamily="50" charset="-128"/>
                <a:ea typeface="HGP創英角ｺﾞｼｯｸUB" panose="020B0900000000000000" pitchFamily="50" charset="-128"/>
              </a:rPr>
              <a:t>木</a:t>
            </a:r>
            <a:r>
              <a:rPr kumimoji="1" lang="en-US" altLang="ja-JP" sz="1600" u="sng" dirty="0">
                <a:solidFill>
                  <a:srgbClr val="FF0000"/>
                </a:solidFill>
                <a:latin typeface="HGP創英角ｺﾞｼｯｸUB" panose="020B0900000000000000" pitchFamily="50" charset="-128"/>
                <a:ea typeface="HGP創英角ｺﾞｼｯｸUB" panose="020B0900000000000000" pitchFamily="50" charset="-128"/>
              </a:rPr>
              <a:t>)</a:t>
            </a:r>
          </a:p>
          <a:p>
            <a:pPr algn="ctr"/>
            <a:r>
              <a:rPr kumimoji="1" lang="en-US" altLang="ja-JP" sz="1200" u="sng" dirty="0">
                <a:solidFill>
                  <a:srgbClr val="FF0000"/>
                </a:solidFill>
                <a:latin typeface="HGP創英角ｺﾞｼｯｸUB" panose="020B0900000000000000" pitchFamily="50" charset="-128"/>
                <a:ea typeface="HGP創英角ｺﾞｼｯｸUB" panose="020B0900000000000000" pitchFamily="50" charset="-128"/>
              </a:rPr>
              <a:t>※</a:t>
            </a:r>
            <a:r>
              <a:rPr kumimoji="1" lang="ja-JP" altLang="en-US" sz="1200" u="sng" dirty="0">
                <a:solidFill>
                  <a:srgbClr val="FF0000"/>
                </a:solidFill>
                <a:latin typeface="HGP創英角ｺﾞｼｯｸUB" panose="020B0900000000000000" pitchFamily="50" charset="-128"/>
                <a:ea typeface="HGP創英角ｺﾞｼｯｸUB" panose="020B0900000000000000" pitchFamily="50" charset="-128"/>
              </a:rPr>
              <a:t>現地参加希望の場合は別紙「</a:t>
            </a:r>
            <a:r>
              <a:rPr kumimoji="1" lang="zh-TW" altLang="en-US" sz="1200" u="sng" dirty="0">
                <a:solidFill>
                  <a:srgbClr val="FF0000"/>
                </a:solidFill>
                <a:latin typeface="HGP創英角ｺﾞｼｯｸUB" panose="020B0900000000000000" pitchFamily="50" charset="-128"/>
                <a:ea typeface="HGP創英角ｺﾞｼｯｸUB" panose="020B0900000000000000" pitchFamily="50" charset="-128"/>
              </a:rPr>
              <a:t>現地受講申込用紙</a:t>
            </a:r>
            <a:r>
              <a:rPr kumimoji="1" lang="ja-JP" altLang="en-US" sz="1200" u="sng" dirty="0">
                <a:solidFill>
                  <a:srgbClr val="FF0000"/>
                </a:solidFill>
                <a:latin typeface="HGP創英角ｺﾞｼｯｸUB" panose="020B0900000000000000" pitchFamily="50" charset="-128"/>
                <a:ea typeface="HGP創英角ｺﾞｼｯｸUB" panose="020B0900000000000000" pitchFamily="50" charset="-128"/>
              </a:rPr>
              <a:t>」にてご提出ください：期限</a:t>
            </a:r>
            <a:r>
              <a:rPr kumimoji="1" lang="en-US" altLang="ja-JP" sz="1200" u="sng" dirty="0">
                <a:solidFill>
                  <a:srgbClr val="FF0000"/>
                </a:solidFill>
                <a:latin typeface="HGP創英角ｺﾞｼｯｸUB" panose="020B0900000000000000" pitchFamily="50" charset="-128"/>
                <a:ea typeface="HGP創英角ｺﾞｼｯｸUB" panose="020B0900000000000000" pitchFamily="50" charset="-128"/>
              </a:rPr>
              <a:t>10</a:t>
            </a:r>
            <a:r>
              <a:rPr kumimoji="1" lang="ja-JP" altLang="en-US" sz="1200" u="sng" dirty="0">
                <a:solidFill>
                  <a:srgbClr val="FF0000"/>
                </a:solidFill>
                <a:latin typeface="HGP創英角ｺﾞｼｯｸUB" panose="020B0900000000000000" pitchFamily="50" charset="-128"/>
                <a:ea typeface="HGP創英角ｺﾞｼｯｸUB" panose="020B0900000000000000" pitchFamily="50" charset="-128"/>
              </a:rPr>
              <a:t>月</a:t>
            </a:r>
            <a:r>
              <a:rPr kumimoji="1" lang="en-US" altLang="ja-JP" sz="1200" u="sng" dirty="0">
                <a:solidFill>
                  <a:srgbClr val="FF0000"/>
                </a:solidFill>
                <a:latin typeface="HGP創英角ｺﾞｼｯｸUB" panose="020B0900000000000000" pitchFamily="50" charset="-128"/>
                <a:ea typeface="HGP創英角ｺﾞｼｯｸUB" panose="020B0900000000000000" pitchFamily="50" charset="-128"/>
              </a:rPr>
              <a:t>31</a:t>
            </a:r>
            <a:r>
              <a:rPr kumimoji="1" lang="ja-JP" altLang="en-US" sz="1200" u="sng" dirty="0">
                <a:solidFill>
                  <a:srgbClr val="FF0000"/>
                </a:solidFill>
                <a:latin typeface="HGP創英角ｺﾞｼｯｸUB" panose="020B0900000000000000" pitchFamily="50" charset="-128"/>
                <a:ea typeface="HGP創英角ｺﾞｼｯｸUB" panose="020B0900000000000000" pitchFamily="50" charset="-128"/>
              </a:rPr>
              <a:t>日（火）</a:t>
            </a:r>
            <a:endParaRPr kumimoji="1" lang="en-US" altLang="ja-JP" sz="1200" u="sng" dirty="0">
              <a:solidFill>
                <a:srgbClr val="FF0000"/>
              </a:solidFill>
              <a:latin typeface="HGP創英角ｺﾞｼｯｸUB" panose="020B0900000000000000" pitchFamily="50" charset="-128"/>
              <a:ea typeface="HGP創英角ｺﾞｼｯｸUB" panose="020B0900000000000000" pitchFamily="50" charset="-128"/>
            </a:endParaRPr>
          </a:p>
          <a:p>
            <a:pPr algn="ctr"/>
            <a:r>
              <a:rPr kumimoji="1" lang="ja-JP" altLang="en-US" sz="1200" u="sng" dirty="0">
                <a:solidFill>
                  <a:srgbClr val="FF0000"/>
                </a:solidFill>
                <a:latin typeface="HGP創英角ｺﾞｼｯｸUB" panose="020B0900000000000000" pitchFamily="50" charset="-128"/>
                <a:ea typeface="HGP創英角ｺﾞｼｯｸUB" panose="020B0900000000000000" pitchFamily="50" charset="-128"/>
              </a:rPr>
              <a:t>（</a:t>
            </a:r>
            <a:r>
              <a:rPr kumimoji="1" lang="en-US" altLang="ja-JP" sz="1200" u="sng" dirty="0">
                <a:solidFill>
                  <a:srgbClr val="FF0000"/>
                </a:solidFill>
                <a:latin typeface="HGP創英角ｺﾞｼｯｸUB" panose="020B0900000000000000" pitchFamily="50" charset="-128"/>
                <a:ea typeface="HGP創英角ｺﾞｼｯｸUB" panose="020B0900000000000000" pitchFamily="50" charset="-128"/>
              </a:rPr>
              <a:t>Web</a:t>
            </a:r>
            <a:r>
              <a:rPr kumimoji="1" lang="ja-JP" altLang="en-US" sz="1200" u="sng" dirty="0">
                <a:solidFill>
                  <a:srgbClr val="FF0000"/>
                </a:solidFill>
                <a:latin typeface="HGP創英角ｺﾞｼｯｸUB" panose="020B0900000000000000" pitchFamily="50" charset="-128"/>
                <a:ea typeface="HGP創英角ｺﾞｼｯｸUB" panose="020B0900000000000000" pitchFamily="50" charset="-128"/>
              </a:rPr>
              <a:t>視聴登録は</a:t>
            </a:r>
            <a:r>
              <a:rPr kumimoji="1" lang="en-US" altLang="ja-JP" sz="1200" u="sng" dirty="0">
                <a:solidFill>
                  <a:srgbClr val="FF0000"/>
                </a:solidFill>
                <a:latin typeface="HGP創英角ｺﾞｼｯｸUB" panose="020B0900000000000000" pitchFamily="50" charset="-128"/>
                <a:ea typeface="HGP創英角ｺﾞｼｯｸUB" panose="020B0900000000000000" pitchFamily="50" charset="-128"/>
              </a:rPr>
              <a:t>11</a:t>
            </a:r>
            <a:r>
              <a:rPr kumimoji="1" lang="ja-JP" altLang="en-US" sz="1200" u="sng" dirty="0">
                <a:solidFill>
                  <a:srgbClr val="FF0000"/>
                </a:solidFill>
                <a:latin typeface="HGP創英角ｺﾞｼｯｸUB" panose="020B0900000000000000" pitchFamily="50" charset="-128"/>
                <a:ea typeface="HGP創英角ｺﾞｼｯｸUB" panose="020B0900000000000000" pitchFamily="50" charset="-128"/>
              </a:rPr>
              <a:t>月</a:t>
            </a:r>
            <a:r>
              <a:rPr kumimoji="1" lang="en-US" altLang="ja-JP" sz="1200" u="sng" dirty="0">
                <a:solidFill>
                  <a:srgbClr val="FF0000"/>
                </a:solidFill>
                <a:latin typeface="HGP創英角ｺﾞｼｯｸUB" panose="020B0900000000000000" pitchFamily="50" charset="-128"/>
                <a:ea typeface="HGP創英角ｺﾞｼｯｸUB" panose="020B0900000000000000" pitchFamily="50" charset="-128"/>
              </a:rPr>
              <a:t>2</a:t>
            </a:r>
            <a:r>
              <a:rPr kumimoji="1" lang="ja-JP" altLang="en-US" sz="1200" u="sng" dirty="0">
                <a:solidFill>
                  <a:srgbClr val="FF0000"/>
                </a:solidFill>
                <a:latin typeface="HGP創英角ｺﾞｼｯｸUB" panose="020B0900000000000000" pitchFamily="50" charset="-128"/>
                <a:ea typeface="HGP創英角ｺﾞｼｯｸUB" panose="020B0900000000000000" pitchFamily="50" charset="-128"/>
              </a:rPr>
              <a:t>日（木）を過ぎても可能ですが、お早めの登録をお願いいたします。）</a:t>
            </a:r>
            <a:endParaRPr kumimoji="1" lang="en-US" altLang="ja-JP" sz="1400" dirty="0">
              <a:latin typeface="HGP創英角ｺﾞｼｯｸUB" panose="020B0900000000000000" pitchFamily="50" charset="-128"/>
              <a:ea typeface="HGP創英角ｺﾞｼｯｸUB" panose="020B0900000000000000" pitchFamily="50" charset="-128"/>
            </a:endParaRPr>
          </a:p>
          <a:p>
            <a:endParaRPr kumimoji="1" lang="en-US" altLang="ja-JP" sz="1200" dirty="0">
              <a:latin typeface="HGP創英角ｺﾞｼｯｸUB" panose="020B0900000000000000" pitchFamily="50" charset="-128"/>
              <a:ea typeface="HGP創英角ｺﾞｼｯｸUB" panose="020B0900000000000000" pitchFamily="50" charset="-128"/>
            </a:endParaRPr>
          </a:p>
          <a:p>
            <a:r>
              <a:rPr kumimoji="1" lang="ja-JP" altLang="en-US" sz="1200" dirty="0">
                <a:latin typeface="HGP創英角ｺﾞｼｯｸUB" panose="020B0900000000000000" pitchFamily="50" charset="-128"/>
                <a:ea typeface="HGP創英角ｺﾞｼｯｸUB" panose="020B0900000000000000" pitchFamily="50" charset="-128"/>
              </a:rPr>
              <a:t>□登録に関するお問い合わせ先□</a:t>
            </a:r>
            <a:endParaRPr kumimoji="1" lang="en-US" altLang="ja-JP" sz="1200" dirty="0">
              <a:latin typeface="HGP創英角ｺﾞｼｯｸUB" panose="020B0900000000000000" pitchFamily="50" charset="-128"/>
              <a:ea typeface="HGP創英角ｺﾞｼｯｸUB" panose="020B0900000000000000" pitchFamily="50" charset="-128"/>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200" dirty="0">
                <a:latin typeface="HGP創英角ｺﾞｼｯｸUB" panose="020B0900000000000000" pitchFamily="50" charset="-128"/>
                <a:ea typeface="HGP創英角ｺﾞｼｯｸUB" panose="020B0900000000000000" pitchFamily="50" charset="-128"/>
              </a:rPr>
              <a:t>　　</a:t>
            </a:r>
            <a:r>
              <a:rPr kumimoji="1" lang="ja-JP" altLang="en-US" sz="1200" b="0" i="0" u="none" strike="noStrike" kern="1200" cap="none" spc="0" normalizeH="0" baseline="0" noProof="0" dirty="0">
                <a:ln>
                  <a:noFill/>
                </a:ln>
                <a:solidFill>
                  <a:prstClr val="black"/>
                </a:solidFill>
                <a:effectLst/>
                <a:uLnTx/>
                <a:uFillTx/>
                <a:latin typeface="HGP創英角ｺﾞｼｯｸUB" panose="020B0900000000000000" pitchFamily="50" charset="-128"/>
                <a:ea typeface="HGP創英角ｺﾞｼｯｸUB" panose="020B0900000000000000" pitchFamily="50" charset="-128"/>
                <a:cs typeface="+mn-cs"/>
              </a:rPr>
              <a:t>エーザイ株式会社　中澤 舞：</a:t>
            </a:r>
            <a:r>
              <a:rPr kumimoji="1" lang="en-US" altLang="ja-JP" sz="1200" b="0" i="0" u="none" strike="noStrike" kern="1200" cap="none" spc="0" normalizeH="0" baseline="0" noProof="0" dirty="0">
                <a:ln>
                  <a:noFill/>
                </a:ln>
                <a:solidFill>
                  <a:prstClr val="black"/>
                </a:solidFill>
                <a:effectLst/>
                <a:uLnTx/>
                <a:uFillTx/>
                <a:latin typeface="HGP創英角ｺﾞｼｯｸUB" panose="020B0900000000000000" pitchFamily="50" charset="-128"/>
                <a:ea typeface="HGP創英角ｺﾞｼｯｸUB" panose="020B0900000000000000" pitchFamily="50" charset="-128"/>
                <a:cs typeface="+mn-cs"/>
              </a:rPr>
              <a:t>070‐7607‐5064</a:t>
            </a:r>
            <a:endParaRPr kumimoji="1" lang="en-US" altLang="ja-JP" sz="1200" dirty="0">
              <a:latin typeface="HGP創英角ｺﾞｼｯｸUB" panose="020B0900000000000000" pitchFamily="50" charset="-128"/>
              <a:ea typeface="HGP創英角ｺﾞｼｯｸUB" panose="020B0900000000000000" pitchFamily="50" charset="-128"/>
            </a:endParaRPr>
          </a:p>
          <a:p>
            <a:r>
              <a:rPr kumimoji="1" lang="ja-JP" altLang="en-US" sz="1200" dirty="0">
                <a:latin typeface="HGP創英角ｺﾞｼｯｸUB" panose="020B0900000000000000" pitchFamily="50" charset="-128"/>
                <a:ea typeface="HGP創英角ｺﾞｼｯｸUB" panose="020B0900000000000000" pitchFamily="50" charset="-128"/>
              </a:rPr>
              <a:t>　　</a:t>
            </a:r>
            <a:endParaRPr kumimoji="1" lang="en-US" altLang="ja-JP" sz="1200" dirty="0">
              <a:latin typeface="HGP創英角ｺﾞｼｯｸUB" panose="020B0900000000000000" pitchFamily="50" charset="-128"/>
              <a:ea typeface="HGP創英角ｺﾞｼｯｸUB" panose="020B0900000000000000" pitchFamily="50" charset="-128"/>
            </a:endParaRPr>
          </a:p>
          <a:p>
            <a:r>
              <a:rPr kumimoji="1" lang="ja-JP" altLang="en-US" sz="1200" dirty="0">
                <a:latin typeface="HGP創英角ｺﾞｼｯｸUB" panose="020B0900000000000000" pitchFamily="50" charset="-128"/>
                <a:ea typeface="HGP創英角ｺﾞｼｯｸUB" panose="020B0900000000000000" pitchFamily="50" charset="-128"/>
              </a:rPr>
              <a:t>□その他お問い合わせ先□</a:t>
            </a:r>
            <a:endParaRPr kumimoji="1" lang="en-US" altLang="ja-JP" sz="1200" dirty="0">
              <a:latin typeface="HGP創英角ｺﾞｼｯｸUB" panose="020B0900000000000000" pitchFamily="50" charset="-128"/>
              <a:ea typeface="HGP創英角ｺﾞｼｯｸUB" panose="020B0900000000000000" pitchFamily="50" charset="-128"/>
            </a:endParaRPr>
          </a:p>
          <a:p>
            <a:r>
              <a:rPr kumimoji="1" lang="ja-JP" altLang="en-US" sz="1200" dirty="0">
                <a:latin typeface="HGP創英角ｺﾞｼｯｸUB" panose="020B0900000000000000" pitchFamily="50" charset="-128"/>
                <a:ea typeface="HGP創英角ｺﾞｼｯｸUB" panose="020B0900000000000000" pitchFamily="50" charset="-128"/>
              </a:rPr>
              <a:t>　　愛知県外科医会：</a:t>
            </a:r>
            <a:r>
              <a:rPr kumimoji="1" lang="en-US" altLang="ja-JP" sz="1200" dirty="0">
                <a:latin typeface="HGP創英角ｺﾞｼｯｸUB" panose="020B0900000000000000" pitchFamily="50" charset="-128"/>
                <a:ea typeface="HGP創英角ｺﾞｼｯｸUB" panose="020B0900000000000000" pitchFamily="50" charset="-128"/>
              </a:rPr>
              <a:t>052-263-0093</a:t>
            </a:r>
            <a:endParaRPr kumimoji="1" lang="en-US" altLang="ja-JP" sz="1400" dirty="0">
              <a:latin typeface="HGP創英角ｺﾞｼｯｸUB" panose="020B0900000000000000" pitchFamily="50" charset="-128"/>
              <a:ea typeface="HGP創英角ｺﾞｼｯｸUB" panose="020B0900000000000000" pitchFamily="50" charset="-128"/>
            </a:endParaRPr>
          </a:p>
        </p:txBody>
      </p:sp>
      <p:pic>
        <p:nvPicPr>
          <p:cNvPr id="1026" name="Picture 2" descr="地図">
            <a:extLst>
              <a:ext uri="{FF2B5EF4-FFF2-40B4-BE49-F238E27FC236}">
                <a16:creationId xmlns:a16="http://schemas.microsoft.com/office/drawing/2014/main" id="{7AB79134-F5B1-4991-91D9-6970FA4ABC99}"/>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18914" t="-1" b="-2483"/>
          <a:stretch/>
        </p:blipFill>
        <p:spPr bwMode="auto">
          <a:xfrm>
            <a:off x="331889" y="917988"/>
            <a:ext cx="4304455" cy="3052622"/>
          </a:xfrm>
          <a:prstGeom prst="rect">
            <a:avLst/>
          </a:prstGeom>
          <a:noFill/>
          <a:extLst>
            <a:ext uri="{909E8E84-426E-40DD-AFC4-6F175D3DCCD1}">
              <a14:hiddenFill xmlns:a14="http://schemas.microsoft.com/office/drawing/2010/main">
                <a:solidFill>
                  <a:srgbClr val="FFFFFF"/>
                </a:solidFill>
              </a14:hiddenFill>
            </a:ext>
          </a:extLst>
        </p:spPr>
      </p:pic>
      <p:sp>
        <p:nvSpPr>
          <p:cNvPr id="8" name="タイトル 1">
            <a:extLst>
              <a:ext uri="{FF2B5EF4-FFF2-40B4-BE49-F238E27FC236}">
                <a16:creationId xmlns:a16="http://schemas.microsoft.com/office/drawing/2014/main" id="{1BA84F8A-099C-4595-AB99-5D17D7D702B6}"/>
              </a:ext>
            </a:extLst>
          </p:cNvPr>
          <p:cNvSpPr txBox="1">
            <a:spLocks/>
          </p:cNvSpPr>
          <p:nvPr/>
        </p:nvSpPr>
        <p:spPr>
          <a:xfrm>
            <a:off x="0" y="325771"/>
            <a:ext cx="6858000" cy="482844"/>
          </a:xfrm>
          <a:prstGeom prst="rect">
            <a:avLst/>
          </a:prstGeom>
          <a:solidFill>
            <a:srgbClr val="0070C0"/>
          </a:solidFill>
        </p:spPr>
        <p:txBody>
          <a:bodyPr vert="horz" lIns="91440" tIns="45720" rIns="91440" bIns="45720" rtlCol="0" anchor="ctr">
            <a:noAutofit/>
          </a:bodyPr>
          <a:lst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a:lstStyle>
          <a:p>
            <a:pPr algn="ctr"/>
            <a:r>
              <a:rPr lang="ja-JP" altLang="en-US" sz="2400" dirty="0">
                <a:solidFill>
                  <a:schemeClr val="bg1"/>
                </a:solidFill>
                <a:latin typeface="HGP創英角ｺﾞｼｯｸUB" panose="020B0900000000000000" pitchFamily="50" charset="-128"/>
                <a:ea typeface="HGP創英角ｺﾞｼｯｸUB" panose="020B0900000000000000" pitchFamily="50" charset="-128"/>
              </a:rPr>
              <a:t>会場のご案内</a:t>
            </a:r>
            <a:endParaRPr lang="ja-JP" altLang="en-US" sz="2000" dirty="0">
              <a:solidFill>
                <a:schemeClr val="bg1"/>
              </a:solidFill>
              <a:latin typeface="HGP創英角ｺﾞｼｯｸUB" panose="020B0900000000000000" pitchFamily="50" charset="-128"/>
              <a:ea typeface="HGP創英角ｺﾞｼｯｸUB" panose="020B0900000000000000" pitchFamily="50" charset="-128"/>
            </a:endParaRPr>
          </a:p>
        </p:txBody>
      </p:sp>
      <p:sp>
        <p:nvSpPr>
          <p:cNvPr id="11" name="テキスト ボックス 10">
            <a:extLst>
              <a:ext uri="{FF2B5EF4-FFF2-40B4-BE49-F238E27FC236}">
                <a16:creationId xmlns:a16="http://schemas.microsoft.com/office/drawing/2014/main" id="{DBE1AE07-6952-4E2B-97A2-08835DF7B466}"/>
              </a:ext>
            </a:extLst>
          </p:cNvPr>
          <p:cNvSpPr txBox="1"/>
          <p:nvPr/>
        </p:nvSpPr>
        <p:spPr>
          <a:xfrm>
            <a:off x="4636344" y="1484116"/>
            <a:ext cx="2791110" cy="2215991"/>
          </a:xfrm>
          <a:prstGeom prst="rect">
            <a:avLst/>
          </a:prstGeom>
          <a:noFill/>
        </p:spPr>
        <p:txBody>
          <a:bodyPr wrap="square">
            <a:spAutoFit/>
          </a:bodyPr>
          <a:lstStyle/>
          <a:p>
            <a:r>
              <a:rPr kumimoji="1" lang="ja-JP" altLang="en-US" sz="1200" dirty="0">
                <a:latin typeface="HGP創英角ｺﾞｼｯｸUB" panose="020B0900000000000000" pitchFamily="50" charset="-128"/>
                <a:ea typeface="HGP創英角ｺﾞｼｯｸUB" panose="020B0900000000000000" pitchFamily="50" charset="-128"/>
              </a:rPr>
              <a:t>住所：</a:t>
            </a:r>
            <a:endParaRPr kumimoji="1" lang="en-US" altLang="ja-JP" sz="1200" dirty="0">
              <a:latin typeface="HGP創英角ｺﾞｼｯｸUB" panose="020B0900000000000000" pitchFamily="50" charset="-128"/>
              <a:ea typeface="HGP創英角ｺﾞｼｯｸUB" panose="020B0900000000000000" pitchFamily="50" charset="-128"/>
            </a:endParaRPr>
          </a:p>
          <a:p>
            <a:r>
              <a:rPr kumimoji="1" lang="ja-JP" altLang="en-US" sz="1200" dirty="0">
                <a:latin typeface="HGP創英角ｺﾞｼｯｸUB" panose="020B0900000000000000" pitchFamily="50" charset="-128"/>
                <a:ea typeface="HGP創英角ｺﾞｼｯｸUB" panose="020B0900000000000000" pitchFamily="50" charset="-128"/>
              </a:rPr>
              <a:t>〒</a:t>
            </a:r>
            <a:r>
              <a:rPr kumimoji="1" lang="en-US" altLang="ja-JP" sz="1200" dirty="0">
                <a:latin typeface="HGP創英角ｺﾞｼｯｸUB" panose="020B0900000000000000" pitchFamily="50" charset="-128"/>
                <a:ea typeface="HGP創英角ｺﾞｼｯｸUB" panose="020B0900000000000000" pitchFamily="50" charset="-128"/>
              </a:rPr>
              <a:t>460-0008</a:t>
            </a:r>
          </a:p>
          <a:p>
            <a:r>
              <a:rPr kumimoji="1" lang="ja-JP" altLang="en-US" sz="1200" dirty="0">
                <a:latin typeface="HGP創英角ｺﾞｼｯｸUB" panose="020B0900000000000000" pitchFamily="50" charset="-128"/>
                <a:ea typeface="HGP創英角ｺﾞｼｯｸUB" panose="020B0900000000000000" pitchFamily="50" charset="-128"/>
              </a:rPr>
              <a:t>愛知県名古屋市中区栄</a:t>
            </a:r>
            <a:r>
              <a:rPr kumimoji="1" lang="en-US" altLang="ja-JP" sz="1200" dirty="0">
                <a:latin typeface="HGP創英角ｺﾞｼｯｸUB" panose="020B0900000000000000" pitchFamily="50" charset="-128"/>
                <a:ea typeface="HGP創英角ｺﾞｼｯｸUB" panose="020B0900000000000000" pitchFamily="50" charset="-128"/>
              </a:rPr>
              <a:t>3-2-3</a:t>
            </a:r>
            <a:r>
              <a:rPr kumimoji="1" lang="ja-JP" altLang="en-US" sz="1200" dirty="0">
                <a:latin typeface="HGP創英角ｺﾞｼｯｸUB" panose="020B0900000000000000" pitchFamily="50" charset="-128"/>
                <a:ea typeface="HGP創英角ｺﾞｼｯｸUB" panose="020B0900000000000000" pitchFamily="50" charset="-128"/>
              </a:rPr>
              <a:t>　</a:t>
            </a:r>
            <a:endParaRPr kumimoji="1" lang="en-US" altLang="ja-JP" sz="1200" dirty="0">
              <a:latin typeface="HGP創英角ｺﾞｼｯｸUB" panose="020B0900000000000000" pitchFamily="50" charset="-128"/>
              <a:ea typeface="HGP創英角ｺﾞｼｯｸUB" panose="020B0900000000000000" pitchFamily="50" charset="-128"/>
            </a:endParaRPr>
          </a:p>
          <a:p>
            <a:r>
              <a:rPr kumimoji="1" lang="ja-JP" altLang="en-US" sz="1200" dirty="0">
                <a:latin typeface="HGP創英角ｺﾞｼｯｸUB" panose="020B0900000000000000" pitchFamily="50" charset="-128"/>
                <a:ea typeface="HGP創英角ｺﾞｼｯｸUB" panose="020B0900000000000000" pitchFamily="50" charset="-128"/>
              </a:rPr>
              <a:t>名古屋日興證券ビル </a:t>
            </a:r>
            <a:r>
              <a:rPr kumimoji="1" lang="en-US" altLang="ja-JP" sz="1200" dirty="0">
                <a:latin typeface="HGP創英角ｺﾞｼｯｸUB" panose="020B0900000000000000" pitchFamily="50" charset="-128"/>
                <a:ea typeface="HGP創英角ｺﾞｼｯｸUB" panose="020B0900000000000000" pitchFamily="50" charset="-128"/>
              </a:rPr>
              <a:t>7</a:t>
            </a:r>
            <a:r>
              <a:rPr kumimoji="1" lang="ja-JP" altLang="en-US" sz="1200" dirty="0">
                <a:latin typeface="HGP創英角ｺﾞｼｯｸUB" panose="020B0900000000000000" pitchFamily="50" charset="-128"/>
                <a:ea typeface="HGP創英角ｺﾞｼｯｸUB" panose="020B0900000000000000" pitchFamily="50" charset="-128"/>
              </a:rPr>
              <a:t>階</a:t>
            </a:r>
            <a:endParaRPr kumimoji="1" lang="en-US" altLang="zh-TW" sz="1200" dirty="0">
              <a:latin typeface="HGP創英角ｺﾞｼｯｸUB" panose="020B0900000000000000" pitchFamily="50" charset="-128"/>
              <a:ea typeface="HGP創英角ｺﾞｼｯｸUB" panose="020B0900000000000000" pitchFamily="50" charset="-128"/>
            </a:endParaRPr>
          </a:p>
          <a:p>
            <a:endParaRPr kumimoji="1" lang="en-US" altLang="zh-TW" sz="1200" dirty="0">
              <a:latin typeface="HGP創英角ｺﾞｼｯｸUB" panose="020B0900000000000000" pitchFamily="50" charset="-128"/>
              <a:ea typeface="HGP創英角ｺﾞｼｯｸUB" panose="020B0900000000000000" pitchFamily="50" charset="-128"/>
            </a:endParaRPr>
          </a:p>
          <a:p>
            <a:r>
              <a:rPr kumimoji="1" lang="zh-TW" altLang="en-US" sz="1200" dirty="0">
                <a:latin typeface="HGP創英角ｺﾞｼｯｸUB" panose="020B0900000000000000" pitchFamily="50" charset="-128"/>
                <a:ea typeface="HGP創英角ｺﾞｼｯｸUB" panose="020B0900000000000000" pitchFamily="50" charset="-128"/>
              </a:rPr>
              <a:t>東山線 栄駅 </a:t>
            </a:r>
            <a:r>
              <a:rPr kumimoji="1" lang="en-US" altLang="zh-TW" sz="1200" dirty="0">
                <a:latin typeface="HGP創英角ｺﾞｼｯｸUB" panose="020B0900000000000000" pitchFamily="50" charset="-128"/>
                <a:ea typeface="HGP創英角ｺﾞｼｯｸUB" panose="020B0900000000000000" pitchFamily="50" charset="-128"/>
              </a:rPr>
              <a:t>8</a:t>
            </a:r>
            <a:r>
              <a:rPr kumimoji="1" lang="zh-TW" altLang="en-US" sz="1200" dirty="0">
                <a:latin typeface="HGP創英角ｺﾞｼｯｸUB" panose="020B0900000000000000" pitchFamily="50" charset="-128"/>
                <a:ea typeface="HGP創英角ｺﾞｼｯｸUB" panose="020B0900000000000000" pitchFamily="50" charset="-128"/>
              </a:rPr>
              <a:t>出口 徒歩</a:t>
            </a:r>
            <a:r>
              <a:rPr kumimoji="1" lang="en-US" altLang="zh-TW" sz="1200" dirty="0">
                <a:latin typeface="HGP創英角ｺﾞｼｯｸUB" panose="020B0900000000000000" pitchFamily="50" charset="-128"/>
                <a:ea typeface="HGP創英角ｺﾞｼｯｸUB" panose="020B0900000000000000" pitchFamily="50" charset="-128"/>
              </a:rPr>
              <a:t>5</a:t>
            </a:r>
            <a:r>
              <a:rPr kumimoji="1" lang="zh-TW" altLang="en-US" sz="1200" dirty="0">
                <a:latin typeface="HGP創英角ｺﾞｼｯｸUB" panose="020B0900000000000000" pitchFamily="50" charset="-128"/>
                <a:ea typeface="HGP創英角ｺﾞｼｯｸUB" panose="020B0900000000000000" pitchFamily="50" charset="-128"/>
              </a:rPr>
              <a:t>分</a:t>
            </a:r>
          </a:p>
          <a:p>
            <a:r>
              <a:rPr kumimoji="1" lang="zh-TW" altLang="en-US" sz="1200" dirty="0">
                <a:latin typeface="HGP創英角ｺﾞｼｯｸUB" panose="020B0900000000000000" pitchFamily="50" charset="-128"/>
                <a:ea typeface="HGP創英角ｺﾞｼｯｸUB" panose="020B0900000000000000" pitchFamily="50" charset="-128"/>
              </a:rPr>
              <a:t>名城線 栄駅 </a:t>
            </a:r>
            <a:r>
              <a:rPr kumimoji="1" lang="en-US" altLang="zh-TW" sz="1200" dirty="0">
                <a:latin typeface="HGP創英角ｺﾞｼｯｸUB" panose="020B0900000000000000" pitchFamily="50" charset="-128"/>
                <a:ea typeface="HGP創英角ｺﾞｼｯｸUB" panose="020B0900000000000000" pitchFamily="50" charset="-128"/>
              </a:rPr>
              <a:t>8</a:t>
            </a:r>
            <a:r>
              <a:rPr kumimoji="1" lang="zh-TW" altLang="en-US" sz="1200" dirty="0">
                <a:latin typeface="HGP創英角ｺﾞｼｯｸUB" panose="020B0900000000000000" pitchFamily="50" charset="-128"/>
                <a:ea typeface="HGP創英角ｺﾞｼｯｸUB" panose="020B0900000000000000" pitchFamily="50" charset="-128"/>
              </a:rPr>
              <a:t>出口 徒歩</a:t>
            </a:r>
            <a:r>
              <a:rPr kumimoji="1" lang="en-US" altLang="zh-TW" sz="1200" dirty="0">
                <a:latin typeface="HGP創英角ｺﾞｼｯｸUB" panose="020B0900000000000000" pitchFamily="50" charset="-128"/>
                <a:ea typeface="HGP創英角ｺﾞｼｯｸUB" panose="020B0900000000000000" pitchFamily="50" charset="-128"/>
              </a:rPr>
              <a:t>5</a:t>
            </a:r>
            <a:r>
              <a:rPr kumimoji="1" lang="zh-TW" altLang="en-US" sz="1200" dirty="0">
                <a:latin typeface="HGP創英角ｺﾞｼｯｸUB" panose="020B0900000000000000" pitchFamily="50" charset="-128"/>
                <a:ea typeface="HGP創英角ｺﾞｼｯｸUB" panose="020B0900000000000000" pitchFamily="50" charset="-128"/>
              </a:rPr>
              <a:t>分</a:t>
            </a:r>
          </a:p>
          <a:p>
            <a:r>
              <a:rPr kumimoji="1" lang="zh-TW" altLang="en-US" sz="1200" dirty="0">
                <a:latin typeface="HGP創英角ｺﾞｼｯｸUB" panose="020B0900000000000000" pitchFamily="50" charset="-128"/>
                <a:ea typeface="HGP創英角ｺﾞｼｯｸUB" panose="020B0900000000000000" pitchFamily="50" charset="-128"/>
              </a:rPr>
              <a:t>東山線 伏見駅 </a:t>
            </a:r>
            <a:r>
              <a:rPr kumimoji="1" lang="en-US" altLang="zh-TW" sz="1200" dirty="0">
                <a:latin typeface="HGP創英角ｺﾞｼｯｸUB" panose="020B0900000000000000" pitchFamily="50" charset="-128"/>
                <a:ea typeface="HGP創英角ｺﾞｼｯｸUB" panose="020B0900000000000000" pitchFamily="50" charset="-128"/>
              </a:rPr>
              <a:t>4</a:t>
            </a:r>
            <a:r>
              <a:rPr kumimoji="1" lang="zh-TW" altLang="en-US" sz="1200" dirty="0">
                <a:latin typeface="HGP創英角ｺﾞｼｯｸUB" panose="020B0900000000000000" pitchFamily="50" charset="-128"/>
                <a:ea typeface="HGP創英角ｺﾞｼｯｸUB" panose="020B0900000000000000" pitchFamily="50" charset="-128"/>
              </a:rPr>
              <a:t>出口 徒歩</a:t>
            </a:r>
            <a:r>
              <a:rPr kumimoji="1" lang="en-US" altLang="zh-TW" sz="1200" dirty="0">
                <a:latin typeface="HGP創英角ｺﾞｼｯｸUB" panose="020B0900000000000000" pitchFamily="50" charset="-128"/>
                <a:ea typeface="HGP創英角ｺﾞｼｯｸUB" panose="020B0900000000000000" pitchFamily="50" charset="-128"/>
              </a:rPr>
              <a:t>7</a:t>
            </a:r>
            <a:r>
              <a:rPr kumimoji="1" lang="zh-TW" altLang="en-US" sz="1200" dirty="0">
                <a:latin typeface="HGP創英角ｺﾞｼｯｸUB" panose="020B0900000000000000" pitchFamily="50" charset="-128"/>
                <a:ea typeface="HGP創英角ｺﾞｼｯｸUB" panose="020B0900000000000000" pitchFamily="50" charset="-128"/>
              </a:rPr>
              <a:t>分</a:t>
            </a:r>
          </a:p>
          <a:p>
            <a:r>
              <a:rPr kumimoji="1" lang="zh-TW" altLang="en-US" sz="1200" dirty="0">
                <a:latin typeface="HGP創英角ｺﾞｼｯｸUB" panose="020B0900000000000000" pitchFamily="50" charset="-128"/>
                <a:ea typeface="HGP創英角ｺﾞｼｯｸUB" panose="020B0900000000000000" pitchFamily="50" charset="-128"/>
              </a:rPr>
              <a:t>鶴舞線 伏見駅 </a:t>
            </a:r>
            <a:r>
              <a:rPr kumimoji="1" lang="en-US" altLang="zh-TW" sz="1200" dirty="0">
                <a:latin typeface="HGP創英角ｺﾞｼｯｸUB" panose="020B0900000000000000" pitchFamily="50" charset="-128"/>
                <a:ea typeface="HGP創英角ｺﾞｼｯｸUB" panose="020B0900000000000000" pitchFamily="50" charset="-128"/>
              </a:rPr>
              <a:t>4</a:t>
            </a:r>
            <a:r>
              <a:rPr kumimoji="1" lang="zh-TW" altLang="en-US" sz="1200" dirty="0">
                <a:latin typeface="HGP創英角ｺﾞｼｯｸUB" panose="020B0900000000000000" pitchFamily="50" charset="-128"/>
                <a:ea typeface="HGP創英角ｺﾞｼｯｸUB" panose="020B0900000000000000" pitchFamily="50" charset="-128"/>
              </a:rPr>
              <a:t>出口 徒歩</a:t>
            </a:r>
            <a:r>
              <a:rPr kumimoji="1" lang="en-US" altLang="zh-TW" sz="1200" dirty="0">
                <a:latin typeface="HGP創英角ｺﾞｼｯｸUB" panose="020B0900000000000000" pitchFamily="50" charset="-128"/>
                <a:ea typeface="HGP創英角ｺﾞｼｯｸUB" panose="020B0900000000000000" pitchFamily="50" charset="-128"/>
              </a:rPr>
              <a:t>7</a:t>
            </a:r>
            <a:r>
              <a:rPr kumimoji="1" lang="zh-TW" altLang="en-US" sz="1200" dirty="0">
                <a:latin typeface="HGP創英角ｺﾞｼｯｸUB" panose="020B0900000000000000" pitchFamily="50" charset="-128"/>
                <a:ea typeface="HGP創英角ｺﾞｼｯｸUB" panose="020B0900000000000000" pitchFamily="50" charset="-128"/>
              </a:rPr>
              <a:t>分</a:t>
            </a:r>
          </a:p>
          <a:p>
            <a:r>
              <a:rPr kumimoji="1" lang="zh-TW" altLang="en-US" sz="1200" dirty="0">
                <a:latin typeface="HGP創英角ｺﾞｼｯｸUB" panose="020B0900000000000000" pitchFamily="50" charset="-128"/>
                <a:ea typeface="HGP創英角ｺﾞｼｯｸUB" panose="020B0900000000000000" pitchFamily="50" charset="-128"/>
              </a:rPr>
              <a:t>名鉄 瀬戸線 栄町駅 徒歩</a:t>
            </a:r>
            <a:r>
              <a:rPr kumimoji="1" lang="en-US" altLang="zh-TW" sz="1200" dirty="0">
                <a:latin typeface="HGP創英角ｺﾞｼｯｸUB" panose="020B0900000000000000" pitchFamily="50" charset="-128"/>
                <a:ea typeface="HGP創英角ｺﾞｼｯｸUB" panose="020B0900000000000000" pitchFamily="50" charset="-128"/>
              </a:rPr>
              <a:t>10</a:t>
            </a:r>
            <a:r>
              <a:rPr kumimoji="1" lang="zh-TW" altLang="en-US" sz="1200" dirty="0">
                <a:latin typeface="HGP創英角ｺﾞｼｯｸUB" panose="020B0900000000000000" pitchFamily="50" charset="-128"/>
                <a:ea typeface="HGP創英角ｺﾞｼｯｸUB" panose="020B0900000000000000" pitchFamily="50" charset="-128"/>
              </a:rPr>
              <a:t>分</a:t>
            </a:r>
            <a:endParaRPr kumimoji="1" lang="ja-JP" altLang="en-US" sz="1200" dirty="0">
              <a:latin typeface="HGP創英角ｺﾞｼｯｸUB" panose="020B0900000000000000" pitchFamily="50" charset="-128"/>
              <a:ea typeface="HGP創英角ｺﾞｼｯｸUB" panose="020B0900000000000000" pitchFamily="50" charset="-128"/>
            </a:endParaRPr>
          </a:p>
          <a:p>
            <a:endParaRPr lang="ja-JP" altLang="en-US" dirty="0"/>
          </a:p>
        </p:txBody>
      </p:sp>
      <p:pic>
        <p:nvPicPr>
          <p:cNvPr id="4" name="図 3">
            <a:extLst>
              <a:ext uri="{FF2B5EF4-FFF2-40B4-BE49-F238E27FC236}">
                <a16:creationId xmlns:a16="http://schemas.microsoft.com/office/drawing/2014/main" id="{7ECEA51C-DA96-5A89-CB88-23CDA9023F67}"/>
              </a:ext>
            </a:extLst>
          </p:cNvPr>
          <p:cNvPicPr>
            <a:picLocks noChangeAspect="1"/>
          </p:cNvPicPr>
          <p:nvPr/>
        </p:nvPicPr>
        <p:blipFill rotWithShape="1">
          <a:blip r:embed="rId3"/>
          <a:srcRect r="10487"/>
          <a:stretch/>
        </p:blipFill>
        <p:spPr>
          <a:xfrm>
            <a:off x="5161445" y="4811527"/>
            <a:ext cx="1257300" cy="1263114"/>
          </a:xfrm>
          <a:prstGeom prst="rect">
            <a:avLst/>
          </a:prstGeom>
        </p:spPr>
      </p:pic>
      <p:sp>
        <p:nvSpPr>
          <p:cNvPr id="5" name="テキスト ボックス 4">
            <a:extLst>
              <a:ext uri="{FF2B5EF4-FFF2-40B4-BE49-F238E27FC236}">
                <a16:creationId xmlns:a16="http://schemas.microsoft.com/office/drawing/2014/main" id="{F6A4DDB3-0A0D-D55A-1B9D-6CE816A8C253}"/>
              </a:ext>
            </a:extLst>
          </p:cNvPr>
          <p:cNvSpPr txBox="1"/>
          <p:nvPr/>
        </p:nvSpPr>
        <p:spPr>
          <a:xfrm>
            <a:off x="3576101" y="7945187"/>
            <a:ext cx="3130550" cy="1107996"/>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kumimoji="1" lang="ja-JP" altLang="en-US" sz="1100" dirty="0"/>
              <a:t>▶本講演会は医療関係者の皆さまに限りご参加いただくことが可能です。</a:t>
            </a:r>
          </a:p>
          <a:p>
            <a:r>
              <a:rPr kumimoji="1" lang="ja-JP" altLang="en-US" sz="1100" dirty="0"/>
              <a:t>▶本講演会の内容（話される内容や投影される文字</a:t>
            </a:r>
            <a:r>
              <a:rPr kumimoji="1" lang="en-US" altLang="ja-JP" sz="1100" dirty="0"/>
              <a:t>､</a:t>
            </a:r>
            <a:r>
              <a:rPr kumimoji="1" lang="ja-JP" altLang="en-US" sz="1100" dirty="0"/>
              <a:t>写真</a:t>
            </a:r>
            <a:r>
              <a:rPr kumimoji="1" lang="en-US" altLang="ja-JP" sz="1100" dirty="0"/>
              <a:t>､</a:t>
            </a:r>
            <a:r>
              <a:rPr kumimoji="1" lang="ja-JP" altLang="en-US" sz="1100" dirty="0"/>
              <a:t>図</a:t>
            </a:r>
            <a:r>
              <a:rPr kumimoji="1" lang="en-US" altLang="ja-JP" sz="1100" dirty="0"/>
              <a:t>､</a:t>
            </a:r>
            <a:r>
              <a:rPr kumimoji="1" lang="ja-JP" altLang="en-US" sz="1100" dirty="0"/>
              <a:t>イラストなど）の</a:t>
            </a:r>
          </a:p>
          <a:p>
            <a:r>
              <a:rPr kumimoji="1" lang="ja-JP" altLang="en-US" sz="1100" dirty="0"/>
              <a:t>無断での複製、転載、改変その他の二次利用はお控えください。</a:t>
            </a:r>
          </a:p>
        </p:txBody>
      </p:sp>
    </p:spTree>
    <p:extLst>
      <p:ext uri="{BB962C8B-B14F-4D97-AF65-F5344CB8AC3E}">
        <p14:creationId xmlns:p14="http://schemas.microsoft.com/office/powerpoint/2010/main" val="2328224587"/>
      </p:ext>
    </p:extLst>
  </p:cSld>
  <p:clrMapOvr>
    <a:masterClrMapping/>
  </p:clrMapOvr>
</p:sld>
</file>

<file path=ppt/theme/theme1.xml><?xml version="1.0" encoding="utf-8"?>
<a:theme xmlns:a="http://schemas.openxmlformats.org/drawingml/2006/main" name="Office Theme">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FF37F922C71C96438A700BD0959B5DCE" ma:contentTypeVersion="11" ma:contentTypeDescription="Create a new document." ma:contentTypeScope="" ma:versionID="f88fbef117cc52bbe5fb841b3e78ac75">
  <xsd:schema xmlns:xsd="http://www.w3.org/2001/XMLSchema" xmlns:xs="http://www.w3.org/2001/XMLSchema" xmlns:p="http://schemas.microsoft.com/office/2006/metadata/properties" xmlns:ns3="eeee6d8a-8e95-4c29-a095-26b0a540a2e6" xmlns:ns4="a8a3b82a-a861-4768-8f39-436660baa90f" targetNamespace="http://schemas.microsoft.com/office/2006/metadata/properties" ma:root="true" ma:fieldsID="b2cc73f38b032883f05e7891a5647993" ns3:_="" ns4:_="">
    <xsd:import namespace="eeee6d8a-8e95-4c29-a095-26b0a540a2e6"/>
    <xsd:import namespace="a8a3b82a-a861-4768-8f39-436660baa90f"/>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DateTaken" minOccurs="0"/>
                <xsd:element ref="ns4:SharedWithUsers" minOccurs="0"/>
                <xsd:element ref="ns4:SharedWithDetails" minOccurs="0"/>
                <xsd:element ref="ns4:SharingHintHash" minOccurs="0"/>
                <xsd:element ref="ns3:MediaServiceLocation" minOccurs="0"/>
                <xsd:element ref="ns3:MediaServiceGenerationTime" minOccurs="0"/>
                <xsd:element ref="ns3:MediaServiceEventHashCode" minOccurs="0"/>
                <xsd:element ref="ns3: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eee6d8a-8e95-4c29-a095-26b0a540a2e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DateTaken" ma:index="11" nillable="true" ma:displayName="MediaServiceDateTaken" ma:hidden="true" ma:internalName="MediaServiceDateTaken"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a8a3b82a-a861-4768-8f39-436660baa90f"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SharingHintHash" ma:index="14"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509DAA12-DE89-4DDA-A9E4-8BA18A1A76C7}">
  <ds:schemaRefs>
    <ds:schemaRef ds:uri="http://schemas.microsoft.com/sharepoint/v3/contenttype/forms"/>
  </ds:schemaRefs>
</ds:datastoreItem>
</file>

<file path=customXml/itemProps2.xml><?xml version="1.0" encoding="utf-8"?>
<ds:datastoreItem xmlns:ds="http://schemas.openxmlformats.org/officeDocument/2006/customXml" ds:itemID="{441F4F7E-1E6C-4505-88D7-CF30B6357BC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eee6d8a-8e95-4c29-a095-26b0a540a2e6"/>
    <ds:schemaRef ds:uri="a8a3b82a-a861-4768-8f39-436660baa90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6B339764-DF52-4465-893D-E9546C6ADB81}">
  <ds:schemaRefs>
    <ds:schemaRef ds:uri="http://purl.org/dc/terms/"/>
    <ds:schemaRef ds:uri="http://schemas.openxmlformats.org/package/2006/metadata/core-properties"/>
    <ds:schemaRef ds:uri="http://www.w3.org/XML/1998/namespace"/>
    <ds:schemaRef ds:uri="http://schemas.microsoft.com/office/2006/metadata/properties"/>
    <ds:schemaRef ds:uri="http://schemas.microsoft.com/office/2006/documentManagement/types"/>
    <ds:schemaRef ds:uri="http://schemas.microsoft.com/office/infopath/2007/PartnerControls"/>
    <ds:schemaRef ds:uri="http://purl.org/dc/dcmitype/"/>
    <ds:schemaRef ds:uri="http://purl.org/dc/elements/1.1/"/>
    <ds:schemaRef ds:uri="a8a3b82a-a861-4768-8f39-436660baa90f"/>
    <ds:schemaRef ds:uri="eeee6d8a-8e95-4c29-a095-26b0a540a2e6"/>
  </ds:schemaRefs>
</ds:datastoreItem>
</file>

<file path=docProps/app.xml><?xml version="1.0" encoding="utf-8"?>
<Properties xmlns="http://schemas.openxmlformats.org/officeDocument/2006/extended-properties" xmlns:vt="http://schemas.openxmlformats.org/officeDocument/2006/docPropsVTypes">
  <TotalTime>59</TotalTime>
  <Words>628</Words>
  <Application>Microsoft Office PowerPoint</Application>
  <PresentationFormat>画面に合わせる (4:3)</PresentationFormat>
  <Paragraphs>55</Paragraphs>
  <Slides>2</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2</vt:i4>
      </vt:variant>
    </vt:vector>
  </HeadingPairs>
  <TitlesOfParts>
    <vt:vector size="8" baseType="lpstr">
      <vt:lpstr>HGP創英角ｺﾞｼｯｸUB</vt:lpstr>
      <vt:lpstr>Arial</vt:lpstr>
      <vt:lpstr>Calibri</vt:lpstr>
      <vt:lpstr>Calibri Light</vt:lpstr>
      <vt:lpstr>游ゴシック</vt:lpstr>
      <vt:lpstr>Office Theme</vt:lpstr>
      <vt:lpstr>令和5年度第2回救急医療医師研修会 愛知県外科医会学術講演会 (会場-WEB配信ハイブリット） 〔日本医師会生涯教育認定講座〕 </vt:lpstr>
      <vt:lpstr>Web視聴の事前登録のご案内</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令和元年度救急医療特別研修会 愛知県外科医会学術講演会 〔日本医師会生涯教育認定講座〕 </dc:title>
  <dc:creator>Takahashi, Haruka</dc:creator>
  <cp:lastModifiedBy>Mai Suzuki (鈴木 舞) / 三河</cp:lastModifiedBy>
  <cp:revision>40</cp:revision>
  <cp:lastPrinted>2023-08-31T00:42:59Z</cp:lastPrinted>
  <dcterms:created xsi:type="dcterms:W3CDTF">2019-10-02T01:27:26Z</dcterms:created>
  <dcterms:modified xsi:type="dcterms:W3CDTF">2023-10-06T04:07:16Z</dcterms:modified>
</cp:coreProperties>
</file>