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7" r:id="rId5"/>
    <p:sldId id="260" r:id="rId6"/>
  </p:sldIdLst>
  <p:sldSz cx="6858000" cy="9144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23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369612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259606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418668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237604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256830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410967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207964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121708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14354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49534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7E8102-8B98-4488-B304-324FAF1E548D}" type="datetimeFigureOut">
              <a:rPr kumimoji="1" lang="ja-JP" altLang="en-US" smtClean="0"/>
              <a:t>2024/11/13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74329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27E8102-8B98-4488-B304-324FAF1E548D}" type="datetimeFigureOut">
              <a:rPr kumimoji="1" lang="ja-JP" altLang="en-US" smtClean="0"/>
              <a:t>2024/11/13</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F5EA981-EB8F-4498-9006-420EF308B396}" type="slidenum">
              <a:rPr kumimoji="1" lang="ja-JP" altLang="en-US" smtClean="0"/>
              <a:t>‹#›</a:t>
            </a:fld>
            <a:endParaRPr kumimoji="1" lang="ja-JP" altLang="en-US"/>
          </a:p>
        </p:txBody>
      </p:sp>
    </p:spTree>
    <p:extLst>
      <p:ext uri="{BB962C8B-B14F-4D97-AF65-F5344CB8AC3E}">
        <p14:creationId xmlns:p14="http://schemas.microsoft.com/office/powerpoint/2010/main" val="2828424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244CAAFD-F532-4B87-93EA-968A7B79230C}"/>
              </a:ext>
            </a:extLst>
          </p:cNvPr>
          <p:cNvSpPr txBox="1"/>
          <p:nvPr/>
        </p:nvSpPr>
        <p:spPr>
          <a:xfrm>
            <a:off x="216452" y="7792502"/>
            <a:ext cx="6772940" cy="1031051"/>
          </a:xfrm>
          <a:prstGeom prst="rect">
            <a:avLst/>
          </a:prstGeom>
          <a:noFill/>
        </p:spPr>
        <p:txBody>
          <a:bodyPr wrap="square" rtlCol="0">
            <a:spAutoFit/>
          </a:bodyPr>
          <a:lstStyle/>
          <a:p>
            <a:endParaRPr kumimoji="1" lang="en-US" altLang="ja-JP" sz="1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■現地</a:t>
            </a:r>
            <a:r>
              <a:rPr lang="ja-JP" altLang="ja-JP" sz="1200" dirty="0">
                <a:solidFill>
                  <a:srgbClr val="000000"/>
                </a:solidFill>
                <a:latin typeface="HGP創英角ｺﾞｼｯｸUB" panose="020B0900000000000000" pitchFamily="50" charset="-128"/>
                <a:ea typeface="HGP創英角ｺﾞｼｯｸUB" panose="020B0900000000000000" pitchFamily="50" charset="-128"/>
              </a:rPr>
              <a:t>受講をご希望の方は、別紙「現地参加申込用紙」に必要事項を記入の上、</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1</a:t>
            </a:r>
            <a:r>
              <a:rPr lang="ja-JP" altLang="ja-JP" sz="1200" dirty="0">
                <a:solidFill>
                  <a:srgbClr val="000000"/>
                </a:solidFill>
                <a:latin typeface="HGP創英角ｺﾞｼｯｸUB" panose="020B0900000000000000" pitchFamily="50" charset="-128"/>
                <a:ea typeface="HGP創英角ｺﾞｼｯｸUB" panose="020B0900000000000000" pitchFamily="50" charset="-128"/>
              </a:rPr>
              <a:t>月</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31</a:t>
            </a:r>
            <a:r>
              <a:rPr lang="ja-JP" altLang="ja-JP" sz="1200" dirty="0">
                <a:solidFill>
                  <a:srgbClr val="000000"/>
                </a:solidFill>
                <a:latin typeface="HGP創英角ｺﾞｼｯｸUB" panose="020B0900000000000000" pitchFamily="50" charset="-128"/>
                <a:ea typeface="HGP創英角ｺﾞｼｯｸUB" panose="020B0900000000000000" pitchFamily="50" charset="-128"/>
              </a:rPr>
              <a:t>日（</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金</a:t>
            </a:r>
            <a:r>
              <a:rPr lang="ja-JP" altLang="ja-JP" sz="1200" dirty="0">
                <a:solidFill>
                  <a:srgbClr val="000000"/>
                </a:solidFill>
                <a:latin typeface="HGP創英角ｺﾞｼｯｸUB" panose="020B0900000000000000" pitchFamily="50" charset="-128"/>
                <a:ea typeface="HGP創英角ｺﾞｼｯｸUB" panose="020B0900000000000000" pitchFamily="50" charset="-128"/>
              </a:rPr>
              <a:t>）までに愛知県外科医会事務局まで</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FAX</a:t>
            </a:r>
            <a:r>
              <a:rPr lang="ja-JP" altLang="ja-JP" sz="1200" dirty="0">
                <a:solidFill>
                  <a:srgbClr val="000000"/>
                </a:solidFill>
                <a:latin typeface="HGP創英角ｺﾞｼｯｸUB" panose="020B0900000000000000" pitchFamily="50" charset="-128"/>
                <a:ea typeface="HGP創英角ｺﾞｼｯｸUB" panose="020B0900000000000000" pitchFamily="50" charset="-128"/>
              </a:rPr>
              <a:t>願います。</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a:p>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 　</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※Web</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受講の場合は、お手数ですが出欠のご都合の</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Web</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登録を</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2</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月</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10</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日</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月</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までに</a:t>
            </a:r>
            <a:endPar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   お願いします（裏面参照）</a:t>
            </a:r>
            <a:endParaRPr lang="ja-JP" altLang="ja-JP" sz="1200" dirty="0">
              <a:solidFill>
                <a:srgbClr val="000000"/>
              </a:solidFill>
              <a:latin typeface="HGP創英角ｺﾞｼｯｸUB" panose="020B0900000000000000" pitchFamily="50" charset="-128"/>
              <a:ea typeface="HGP創英角ｺﾞｼｯｸUB" panose="020B0900000000000000" pitchFamily="50" charset="-128"/>
            </a:endParaRPr>
          </a:p>
          <a:p>
            <a:endPar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 name="タイトル 1">
            <a:extLst>
              <a:ext uri="{FF2B5EF4-FFF2-40B4-BE49-F238E27FC236}">
                <a16:creationId xmlns:a16="http://schemas.microsoft.com/office/drawing/2014/main" id="{AC2588EA-CC8D-4EEA-9D36-502F3DC3BCEE}"/>
              </a:ext>
            </a:extLst>
          </p:cNvPr>
          <p:cNvSpPr>
            <a:spLocks noGrp="1"/>
          </p:cNvSpPr>
          <p:nvPr>
            <p:ph type="title"/>
          </p:nvPr>
        </p:nvSpPr>
        <p:spPr>
          <a:xfrm>
            <a:off x="471488" y="4765"/>
            <a:ext cx="5915025" cy="1944159"/>
          </a:xfrm>
        </p:spPr>
        <p:txBody>
          <a:bodyPr>
            <a:normAutofit/>
          </a:bodyPr>
          <a:lstStyle/>
          <a:p>
            <a:pPr algn="ct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令和６年度救急医療特別研修会</a:t>
            </a:r>
            <a:b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br>
            <a:r>
              <a:rPr lang="zh-CN" altLang="en-US" sz="2800" dirty="0">
                <a:solidFill>
                  <a:srgbClr val="000000"/>
                </a:solidFill>
                <a:latin typeface="HGP創英角ｺﾞｼｯｸUB" panose="020B0900000000000000" pitchFamily="50" charset="-128"/>
                <a:ea typeface="HGP創英角ｺﾞｼｯｸUB" panose="020B0900000000000000" pitchFamily="50" charset="-128"/>
              </a:rPr>
              <a:t>愛知県外科医会学術講演会</a:t>
            </a:r>
            <a:br>
              <a:rPr lang="en-US" altLang="zh-CN" sz="2800" dirty="0">
                <a:solidFill>
                  <a:srgbClr val="000000"/>
                </a:solidFill>
                <a:latin typeface="HGP創英角ｺﾞｼｯｸUB" panose="020B0900000000000000" pitchFamily="50" charset="-128"/>
                <a:ea typeface="HGP創英角ｺﾞｼｯｸUB" panose="020B0900000000000000" pitchFamily="50" charset="-128"/>
              </a:rPr>
            </a:br>
            <a:r>
              <a:rPr lang="en-US" altLang="zh-CN" sz="2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20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会場</a:t>
            </a:r>
            <a:r>
              <a:rPr lang="en-US" altLang="ja-JP" sz="20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-WEB</a:t>
            </a:r>
            <a:r>
              <a:rPr lang="ja-JP" altLang="en-US" sz="20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配信ハイブリッド</a:t>
            </a:r>
            <a:r>
              <a:rPr lang="en-US" altLang="ja-JP" sz="2000" dirty="0">
                <a:solidFill>
                  <a:srgbClr val="000000"/>
                </a:solidFill>
                <a:latin typeface="HGP創英角ｺﾞｼｯｸUB" panose="020B0900000000000000" pitchFamily="50" charset="-128"/>
                <a:ea typeface="HGP創英角ｺﾞｼｯｸUB" panose="020B0900000000000000" pitchFamily="50" charset="-128"/>
              </a:rPr>
              <a:t>)</a:t>
            </a:r>
            <a:br>
              <a:rPr lang="zh-CN" altLang="en-US" sz="2000" dirty="0">
                <a:solidFill>
                  <a:srgbClr val="000000"/>
                </a:solidFill>
                <a:latin typeface="HGP創英角ｺﾞｼｯｸUB" panose="020B0900000000000000" pitchFamily="50" charset="-128"/>
                <a:ea typeface="HGP創英角ｺﾞｼｯｸUB" panose="020B0900000000000000" pitchFamily="50" charset="-128"/>
              </a:rPr>
            </a:br>
            <a:r>
              <a:rPr lang="en-US" altLang="zh-TW" sz="1800" dirty="0">
                <a:solidFill>
                  <a:srgbClr val="000000"/>
                </a:solidFill>
                <a:latin typeface="HGP創英角ｺﾞｼｯｸUB" panose="020B0900000000000000" pitchFamily="50" charset="-128"/>
                <a:ea typeface="HGP創英角ｺﾞｼｯｸUB" panose="020B0900000000000000" pitchFamily="50" charset="-128"/>
              </a:rPr>
              <a:t>〔</a:t>
            </a:r>
            <a:r>
              <a:rPr lang="zh-TW" altLang="en-US" sz="1800" dirty="0">
                <a:solidFill>
                  <a:srgbClr val="000000"/>
                </a:solidFill>
                <a:latin typeface="HGP創英角ｺﾞｼｯｸUB" panose="020B0900000000000000" pitchFamily="50" charset="-128"/>
                <a:ea typeface="HGP創英角ｺﾞｼｯｸUB" panose="020B0900000000000000" pitchFamily="50" charset="-128"/>
              </a:rPr>
              <a:t>日本医師会生涯教育認定講座</a:t>
            </a:r>
            <a:r>
              <a:rPr lang="en-US" altLang="zh-TW" sz="1800" dirty="0">
                <a:solidFill>
                  <a:srgbClr val="000000"/>
                </a:solidFill>
                <a:latin typeface="HGP創英角ｺﾞｼｯｸUB" panose="020B0900000000000000" pitchFamily="50" charset="-128"/>
                <a:ea typeface="HGP創英角ｺﾞｼｯｸUB" panose="020B0900000000000000" pitchFamily="50" charset="-128"/>
              </a:rPr>
              <a:t>〕</a:t>
            </a:r>
            <a:br>
              <a:rPr lang="zh-TW" altLang="en-US" sz="1800" dirty="0">
                <a:solidFill>
                  <a:srgbClr val="000000"/>
                </a:solidFill>
                <a:latin typeface="HGP創英角ｺﾞｼｯｸUB" panose="020B0900000000000000" pitchFamily="50" charset="-128"/>
                <a:ea typeface="HGP創英角ｺﾞｼｯｸUB" panose="020B0900000000000000" pitchFamily="50" charset="-128"/>
              </a:rPr>
            </a:b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58724EF2-9001-49F5-B560-324F8FE48F25}"/>
              </a:ext>
            </a:extLst>
          </p:cNvPr>
          <p:cNvSpPr>
            <a:spLocks noGrp="1"/>
          </p:cNvSpPr>
          <p:nvPr>
            <p:ph idx="1"/>
          </p:nvPr>
        </p:nvSpPr>
        <p:spPr>
          <a:xfrm>
            <a:off x="256190" y="1496610"/>
            <a:ext cx="6249065" cy="946082"/>
          </a:xfrm>
        </p:spPr>
        <p:txBody>
          <a:bodyPr>
            <a:noAutofit/>
          </a:bodyPr>
          <a:lstStyle/>
          <a:p>
            <a:pPr marL="0" indent="0">
              <a:buNone/>
            </a:pPr>
            <a:r>
              <a:rPr kumimoji="1" lang="ja-JP" altLang="en-US" sz="1100" dirty="0">
                <a:latin typeface="HGP創英角ｺﾞｼｯｸUB" panose="020B0900000000000000" pitchFamily="50" charset="-128"/>
                <a:ea typeface="HGP創英角ｺﾞｼｯｸUB" panose="020B0900000000000000" pitchFamily="50" charset="-128"/>
              </a:rPr>
              <a:t>会員の皆様には益々ご健勝のこととお慶び申し上げます。さて、見出しの研修会を下記の通り開催させて頂きます。多数ご参加くださいますよう</a:t>
            </a:r>
            <a:r>
              <a:rPr lang="ja-JP" altLang="en-US" sz="1100" dirty="0">
                <a:latin typeface="HGP創英角ｺﾞｼｯｸUB" panose="020B0900000000000000" pitchFamily="50" charset="-128"/>
                <a:ea typeface="HGP創英角ｺﾞｼｯｸUB" panose="020B0900000000000000" pitchFamily="50" charset="-128"/>
              </a:rPr>
              <a:t>ご案内申し上げます。なお、貴院にご勤務の先生方にお声がけ頂くなど、ご案内をよろしくお願い申し上げます。</a:t>
            </a:r>
            <a:endParaRPr lang="en-US" altLang="ja-JP" sz="1100" dirty="0">
              <a:latin typeface="HGP創英角ｺﾞｼｯｸUB" panose="020B0900000000000000" pitchFamily="50" charset="-128"/>
              <a:ea typeface="HGP創英角ｺﾞｼｯｸUB" panose="020B0900000000000000" pitchFamily="50" charset="-128"/>
            </a:endParaRPr>
          </a:p>
          <a:p>
            <a:pPr marL="0" indent="0" algn="r">
              <a:buNone/>
            </a:pPr>
            <a:r>
              <a:rPr lang="zh-CN" altLang="en-US" sz="11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愛知県外科医会</a:t>
            </a:r>
            <a:r>
              <a:rPr lang="ja-JP" altLang="en-US" sz="11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　</a:t>
            </a:r>
            <a:r>
              <a:rPr lang="zh-CN" altLang="en-US" sz="11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会長</a:t>
            </a:r>
            <a:r>
              <a:rPr lang="ja-JP" altLang="en-US" sz="11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　</a:t>
            </a:r>
            <a:r>
              <a:rPr lang="zh-CN" altLang="en-US" sz="11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伊佐治文朗</a:t>
            </a:r>
            <a:endParaRPr lang="en-US" altLang="zh-CN" sz="11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endParaRPr>
          </a:p>
          <a:p>
            <a:pPr marL="0" indent="0" algn="ctr">
              <a:buNone/>
            </a:pPr>
            <a:r>
              <a:rPr kumimoji="1" lang="ja-JP" altLang="en-US" sz="1100" dirty="0">
                <a:solidFill>
                  <a:srgbClr val="000000"/>
                </a:solidFill>
                <a:latin typeface="HGP創英角ｺﾞｼｯｸUB" panose="020B0900000000000000" pitchFamily="50" charset="-128"/>
                <a:ea typeface="HGP創英角ｺﾞｼｯｸUB" panose="020B0900000000000000" pitchFamily="50" charset="-128"/>
              </a:rPr>
              <a:t>記</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四角形: 角を丸くする 3">
            <a:extLst>
              <a:ext uri="{FF2B5EF4-FFF2-40B4-BE49-F238E27FC236}">
                <a16:creationId xmlns:a16="http://schemas.microsoft.com/office/drawing/2014/main" id="{DC56DA50-30F7-425F-A13D-85B66FE97A0E}"/>
              </a:ext>
            </a:extLst>
          </p:cNvPr>
          <p:cNvSpPr/>
          <p:nvPr/>
        </p:nvSpPr>
        <p:spPr>
          <a:xfrm>
            <a:off x="134050" y="3357748"/>
            <a:ext cx="6571550" cy="1792991"/>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 name="テキスト ボックス 4">
            <a:extLst>
              <a:ext uri="{FF2B5EF4-FFF2-40B4-BE49-F238E27FC236}">
                <a16:creationId xmlns:a16="http://schemas.microsoft.com/office/drawing/2014/main" id="{CA188361-BA76-457F-ABD4-F583FD3F5871}"/>
              </a:ext>
            </a:extLst>
          </p:cNvPr>
          <p:cNvSpPr txBox="1"/>
          <p:nvPr/>
        </p:nvSpPr>
        <p:spPr>
          <a:xfrm>
            <a:off x="261938" y="2492804"/>
            <a:ext cx="5740401" cy="369332"/>
          </a:xfrm>
          <a:prstGeom prst="rect">
            <a:avLst/>
          </a:prstGeom>
          <a:noFill/>
        </p:spPr>
        <p:txBody>
          <a:bodyPr wrap="square" rtlCol="0">
            <a:spAutoFit/>
          </a:bodyPr>
          <a:lstStyle/>
          <a:p>
            <a:r>
              <a:rPr kumimoji="1" lang="en-US" altLang="ja-JP" sz="1600" dirty="0">
                <a:latin typeface="HGP創英角ｺﾞｼｯｸUB" panose="020B0900000000000000" pitchFamily="50" charset="-128"/>
                <a:ea typeface="HGP創英角ｺﾞｼｯｸUB" panose="020B0900000000000000" pitchFamily="50" charset="-128"/>
              </a:rPr>
              <a:t>【</a:t>
            </a:r>
            <a:r>
              <a:rPr kumimoji="1" lang="ja-JP" altLang="en-US" sz="1600" dirty="0">
                <a:latin typeface="HGP創英角ｺﾞｼｯｸUB" panose="020B0900000000000000" pitchFamily="50" charset="-128"/>
                <a:ea typeface="HGP創英角ｺﾞｼｯｸUB" panose="020B0900000000000000" pitchFamily="50" charset="-128"/>
              </a:rPr>
              <a:t>日時</a:t>
            </a:r>
            <a:r>
              <a:rPr kumimoji="1" lang="en-US" altLang="ja-JP" sz="1600" dirty="0">
                <a:latin typeface="HGP創英角ｺﾞｼｯｸUB" panose="020B0900000000000000" pitchFamily="50" charset="-128"/>
                <a:ea typeface="HGP創英角ｺﾞｼｯｸUB" panose="020B0900000000000000" pitchFamily="50" charset="-128"/>
              </a:rPr>
              <a:t>】</a:t>
            </a:r>
            <a:r>
              <a:rPr kumimoji="1" lang="ja-JP" altLang="en-US" sz="1600" dirty="0">
                <a:latin typeface="HGP創英角ｺﾞｼｯｸUB" panose="020B0900000000000000" pitchFamily="50" charset="-128"/>
                <a:ea typeface="HGP創英角ｺﾞｼｯｸUB" panose="020B0900000000000000" pitchFamily="50" charset="-128"/>
              </a:rPr>
              <a:t>　</a:t>
            </a:r>
            <a:r>
              <a:rPr kumimoji="1" lang="en-US" altLang="ja-JP" dirty="0">
                <a:latin typeface="HGP創英角ｺﾞｼｯｸUB" panose="020B0900000000000000" pitchFamily="50" charset="-128"/>
                <a:ea typeface="HGP創英角ｺﾞｼｯｸUB" panose="020B0900000000000000" pitchFamily="50" charset="-128"/>
              </a:rPr>
              <a:t>2025</a:t>
            </a:r>
            <a:r>
              <a:rPr kumimoji="1" lang="ja-JP" altLang="en-US" sz="1600" dirty="0">
                <a:latin typeface="HGP創英角ｺﾞｼｯｸUB" panose="020B0900000000000000" pitchFamily="50" charset="-128"/>
                <a:ea typeface="HGP創英角ｺﾞｼｯｸUB" panose="020B0900000000000000" pitchFamily="50" charset="-128"/>
              </a:rPr>
              <a:t>年</a:t>
            </a:r>
            <a:r>
              <a:rPr kumimoji="1" lang="en-US" altLang="ja-JP" dirty="0">
                <a:latin typeface="HGP創英角ｺﾞｼｯｸUB" panose="020B0900000000000000" pitchFamily="50" charset="-128"/>
                <a:ea typeface="HGP創英角ｺﾞｼｯｸUB" panose="020B0900000000000000" pitchFamily="50" charset="-128"/>
              </a:rPr>
              <a:t>2</a:t>
            </a:r>
            <a:r>
              <a:rPr kumimoji="1" lang="ja-JP" altLang="en-US" sz="1600" dirty="0">
                <a:latin typeface="HGP創英角ｺﾞｼｯｸUB" panose="020B0900000000000000" pitchFamily="50" charset="-128"/>
                <a:ea typeface="HGP創英角ｺﾞｼｯｸUB" panose="020B0900000000000000" pitchFamily="50" charset="-128"/>
              </a:rPr>
              <a:t>月</a:t>
            </a:r>
            <a:r>
              <a:rPr kumimoji="1" lang="en-US" altLang="ja-JP" dirty="0">
                <a:latin typeface="HGP創英角ｺﾞｼｯｸUB" panose="020B0900000000000000" pitchFamily="50" charset="-128"/>
                <a:ea typeface="HGP創英角ｺﾞｼｯｸUB" panose="020B0900000000000000" pitchFamily="50" charset="-128"/>
              </a:rPr>
              <a:t>13</a:t>
            </a:r>
            <a:r>
              <a:rPr kumimoji="1" lang="ja-JP" altLang="en-US" sz="1600" dirty="0">
                <a:latin typeface="HGP創英角ｺﾞｼｯｸUB" panose="020B0900000000000000" pitchFamily="50" charset="-128"/>
                <a:ea typeface="HGP創英角ｺﾞｼｯｸUB" panose="020B0900000000000000" pitchFamily="50" charset="-128"/>
              </a:rPr>
              <a:t>日</a:t>
            </a:r>
            <a:r>
              <a:rPr kumimoji="1" lang="en-US" altLang="ja-JP" sz="1600" dirty="0">
                <a:latin typeface="HGP創英角ｺﾞｼｯｸUB" panose="020B0900000000000000" pitchFamily="50" charset="-128"/>
                <a:ea typeface="HGP創英角ｺﾞｼｯｸUB" panose="020B0900000000000000" pitchFamily="50" charset="-128"/>
              </a:rPr>
              <a:t>(</a:t>
            </a:r>
            <a:r>
              <a:rPr kumimoji="1" lang="ja-JP" altLang="en-US" sz="1600" dirty="0">
                <a:latin typeface="HGP創英角ｺﾞｼｯｸUB" panose="020B0900000000000000" pitchFamily="50" charset="-128"/>
                <a:ea typeface="HGP創英角ｺﾞｼｯｸUB" panose="020B0900000000000000" pitchFamily="50" charset="-128"/>
              </a:rPr>
              <a:t>木</a:t>
            </a:r>
            <a:r>
              <a:rPr kumimoji="1" lang="en-US" altLang="ja-JP" sz="1600" dirty="0">
                <a:latin typeface="HGP創英角ｺﾞｼｯｸUB" panose="020B0900000000000000" pitchFamily="50" charset="-128"/>
                <a:ea typeface="HGP創英角ｺﾞｼｯｸUB" panose="020B0900000000000000" pitchFamily="50" charset="-128"/>
              </a:rPr>
              <a:t>) </a:t>
            </a:r>
            <a:r>
              <a:rPr kumimoji="1" lang="en-US" altLang="ja-JP" dirty="0">
                <a:latin typeface="HGP創英角ｺﾞｼｯｸUB" panose="020B0900000000000000" pitchFamily="50" charset="-128"/>
                <a:ea typeface="HGP創英角ｺﾞｼｯｸUB" panose="020B0900000000000000" pitchFamily="50" charset="-128"/>
              </a:rPr>
              <a:t>14:00</a:t>
            </a:r>
            <a:r>
              <a:rPr kumimoji="1" lang="ja-JP" altLang="en-US" dirty="0">
                <a:latin typeface="HGP創英角ｺﾞｼｯｸUB" panose="020B0900000000000000" pitchFamily="50" charset="-128"/>
                <a:ea typeface="HGP創英角ｺﾞｼｯｸUB" panose="020B0900000000000000" pitchFamily="50" charset="-128"/>
              </a:rPr>
              <a:t>～</a:t>
            </a:r>
            <a:r>
              <a:rPr kumimoji="1" lang="en-US" altLang="ja-JP" dirty="0">
                <a:latin typeface="HGP創英角ｺﾞｼｯｸUB" panose="020B0900000000000000" pitchFamily="50" charset="-128"/>
                <a:ea typeface="HGP創英角ｺﾞｼｯｸUB" panose="020B0900000000000000" pitchFamily="50" charset="-128"/>
              </a:rPr>
              <a:t>16:00</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6DFB38DB-F638-459A-9E7C-62DEB8472113}"/>
              </a:ext>
            </a:extLst>
          </p:cNvPr>
          <p:cNvSpPr txBox="1"/>
          <p:nvPr/>
        </p:nvSpPr>
        <p:spPr>
          <a:xfrm>
            <a:off x="256190" y="2807964"/>
            <a:ext cx="6441255" cy="338554"/>
          </a:xfrm>
          <a:prstGeom prst="rect">
            <a:avLst/>
          </a:prstGeom>
          <a:noFill/>
        </p:spPr>
        <p:txBody>
          <a:bodyPr wrap="square" rtlCol="0">
            <a:spAutoFit/>
          </a:bodyPr>
          <a:lstStyle/>
          <a:p>
            <a:r>
              <a:rPr kumimoji="1" lang="en-US" altLang="ja-JP" sz="1600" dirty="0">
                <a:latin typeface="HGP創英角ｺﾞｼｯｸUB" panose="020B0900000000000000" pitchFamily="50" charset="-128"/>
                <a:ea typeface="HGP創英角ｺﾞｼｯｸUB" panose="020B0900000000000000" pitchFamily="50" charset="-128"/>
              </a:rPr>
              <a:t>【</a:t>
            </a:r>
            <a:r>
              <a:rPr kumimoji="1" lang="ja-JP" altLang="en-US" sz="1600" dirty="0">
                <a:latin typeface="HGP創英角ｺﾞｼｯｸUB" panose="020B0900000000000000" pitchFamily="50" charset="-128"/>
                <a:ea typeface="HGP創英角ｺﾞｼｯｸUB" panose="020B0900000000000000" pitchFamily="50" charset="-128"/>
              </a:rPr>
              <a:t>場所</a:t>
            </a:r>
            <a:r>
              <a:rPr kumimoji="1" lang="en-US" altLang="ja-JP" sz="1600" dirty="0">
                <a:latin typeface="HGP創英角ｺﾞｼｯｸUB" panose="020B0900000000000000" pitchFamily="50" charset="-128"/>
                <a:ea typeface="HGP創英角ｺﾞｼｯｸUB" panose="020B0900000000000000" pitchFamily="50" charset="-128"/>
              </a:rPr>
              <a:t>】</a:t>
            </a:r>
            <a:r>
              <a:rPr kumimoji="1" lang="ja-JP" altLang="en-US" sz="1600" dirty="0">
                <a:latin typeface="HGP創英角ｺﾞｼｯｸUB" panose="020B0900000000000000" pitchFamily="50" charset="-128"/>
                <a:ea typeface="HGP創英角ｺﾞｼｯｸUB" panose="020B0900000000000000" pitchFamily="50" charset="-128"/>
              </a:rPr>
              <a:t>　</a:t>
            </a:r>
            <a:r>
              <a:rPr kumimoji="1" lang="en-US" altLang="ja-JP" sz="1600" dirty="0">
                <a:latin typeface="HGP創英角ｺﾞｼｯｸUB" panose="020B0900000000000000" pitchFamily="50" charset="-128"/>
                <a:ea typeface="HGP創英角ｺﾞｼｯｸUB" panose="020B0900000000000000" pitchFamily="50" charset="-128"/>
              </a:rPr>
              <a:t>TKP</a:t>
            </a:r>
            <a:r>
              <a:rPr kumimoji="1" lang="ja-JP" altLang="en-US" sz="1600" dirty="0">
                <a:latin typeface="HGP創英角ｺﾞｼｯｸUB" panose="020B0900000000000000" pitchFamily="50" charset="-128"/>
                <a:ea typeface="HGP創英角ｺﾞｼｯｸUB" panose="020B0900000000000000" pitchFamily="50" charset="-128"/>
              </a:rPr>
              <a:t>ガーデンシティ</a:t>
            </a:r>
            <a:r>
              <a:rPr kumimoji="1" lang="en-US" altLang="ja-JP" sz="1600" dirty="0">
                <a:latin typeface="HGP創英角ｺﾞｼｯｸUB" panose="020B0900000000000000" pitchFamily="50" charset="-128"/>
                <a:ea typeface="HGP創英角ｺﾞｼｯｸUB" panose="020B0900000000000000" pitchFamily="50" charset="-128"/>
              </a:rPr>
              <a:t>PREMIUM</a:t>
            </a:r>
            <a:r>
              <a:rPr kumimoji="1" lang="ja-JP" altLang="en-US" sz="1600" dirty="0">
                <a:latin typeface="HGP創英角ｺﾞｼｯｸUB" panose="020B0900000000000000" pitchFamily="50" charset="-128"/>
                <a:ea typeface="HGP創英角ｺﾞｼｯｸUB" panose="020B0900000000000000" pitchFamily="50" charset="-128"/>
              </a:rPr>
              <a:t>名古屋ルーセントタワー</a:t>
            </a:r>
            <a:r>
              <a:rPr kumimoji="1" lang="en-US" altLang="ja-JP" sz="1600" dirty="0">
                <a:latin typeface="HGP創英角ｺﾞｼｯｸUB" panose="020B0900000000000000" pitchFamily="50" charset="-128"/>
                <a:ea typeface="HGP創英角ｺﾞｼｯｸUB" panose="020B0900000000000000" pitchFamily="50" charset="-128"/>
              </a:rPr>
              <a:t>16</a:t>
            </a:r>
            <a:r>
              <a:rPr kumimoji="1" lang="ja-JP" altLang="en-US" sz="1600" dirty="0">
                <a:latin typeface="HGP創英角ｺﾞｼｯｸUB" panose="020B0900000000000000" pitchFamily="50" charset="-128"/>
                <a:ea typeface="HGP創英角ｺﾞｼｯｸUB" panose="020B0900000000000000" pitchFamily="50" charset="-128"/>
              </a:rPr>
              <a:t>階ルーム</a:t>
            </a:r>
            <a:r>
              <a:rPr kumimoji="1" lang="en-US" altLang="ja-JP" sz="1600" dirty="0">
                <a:latin typeface="HGP創英角ｺﾞｼｯｸUB" panose="020B0900000000000000" pitchFamily="50" charset="-128"/>
                <a:ea typeface="HGP創英角ｺﾞｼｯｸUB" panose="020B0900000000000000" pitchFamily="50" charset="-128"/>
              </a:rPr>
              <a:t>F</a:t>
            </a: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45CB0A75-4028-49A0-A2CF-33D4477475E9}"/>
              </a:ext>
            </a:extLst>
          </p:cNvPr>
          <p:cNvSpPr txBox="1"/>
          <p:nvPr/>
        </p:nvSpPr>
        <p:spPr>
          <a:xfrm>
            <a:off x="333102" y="3310727"/>
            <a:ext cx="5776913" cy="307777"/>
          </a:xfrm>
          <a:prstGeom prst="rect">
            <a:avLst/>
          </a:prstGeom>
          <a:noFill/>
        </p:spPr>
        <p:txBody>
          <a:bodyPr wrap="squar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rPr>
              <a:t>講演</a:t>
            </a:r>
            <a:r>
              <a:rPr kumimoji="1" lang="en-US" altLang="ja-JP" sz="1400" dirty="0">
                <a:latin typeface="HGP創英角ｺﾞｼｯｸUB" panose="020B0900000000000000" pitchFamily="50" charset="-128"/>
                <a:ea typeface="HGP創英角ｺﾞｼｯｸUB" panose="020B0900000000000000" pitchFamily="50" charset="-128"/>
              </a:rPr>
              <a:t>1(14:00-15:00)</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7E20C368-8EAB-4EB9-8D35-BCC361B93CB5}"/>
              </a:ext>
            </a:extLst>
          </p:cNvPr>
          <p:cNvSpPr txBox="1"/>
          <p:nvPr/>
        </p:nvSpPr>
        <p:spPr>
          <a:xfrm>
            <a:off x="-246137" y="4018535"/>
            <a:ext cx="7173852"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　</a:t>
            </a:r>
            <a:r>
              <a:rPr kumimoji="1" lang="ja-JP" altLang="ja-JP" dirty="0">
                <a:latin typeface="HGP創英角ｺﾞｼｯｸUB" panose="020B0900000000000000" pitchFamily="50" charset="-128"/>
                <a:ea typeface="HGP創英角ｺﾞｼｯｸUB" panose="020B0900000000000000" pitchFamily="50" charset="-128"/>
              </a:rPr>
              <a:t>基幹病院における上部消化管診療の</a:t>
            </a:r>
            <a:r>
              <a:rPr kumimoji="1" lang="ja-JP" altLang="en-US" dirty="0">
                <a:latin typeface="HGP創英角ｺﾞｼｯｸUB" panose="020B0900000000000000" pitchFamily="50" charset="-128"/>
                <a:ea typeface="HGP創英角ｺﾞｼｯｸUB" panose="020B0900000000000000" pitchFamily="50" charset="-128"/>
              </a:rPr>
              <a:t>現状　」　　　</a:t>
            </a:r>
          </a:p>
        </p:txBody>
      </p:sp>
      <p:sp>
        <p:nvSpPr>
          <p:cNvPr id="11" name="四角形: 角を丸くする 10">
            <a:extLst>
              <a:ext uri="{FF2B5EF4-FFF2-40B4-BE49-F238E27FC236}">
                <a16:creationId xmlns:a16="http://schemas.microsoft.com/office/drawing/2014/main" id="{696A01D2-412F-426A-A4B3-B2C7E3A599DE}"/>
              </a:ext>
            </a:extLst>
          </p:cNvPr>
          <p:cNvSpPr/>
          <p:nvPr/>
        </p:nvSpPr>
        <p:spPr>
          <a:xfrm>
            <a:off x="148859" y="5226495"/>
            <a:ext cx="6551641" cy="2170195"/>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テキスト ボックス 11">
            <a:extLst>
              <a:ext uri="{FF2B5EF4-FFF2-40B4-BE49-F238E27FC236}">
                <a16:creationId xmlns:a16="http://schemas.microsoft.com/office/drawing/2014/main" id="{8603E260-524E-44BC-B4E3-AD50A704E313}"/>
              </a:ext>
            </a:extLst>
          </p:cNvPr>
          <p:cNvSpPr txBox="1"/>
          <p:nvPr/>
        </p:nvSpPr>
        <p:spPr>
          <a:xfrm>
            <a:off x="333102" y="5315162"/>
            <a:ext cx="3396635" cy="338554"/>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講演</a:t>
            </a:r>
            <a:r>
              <a:rPr kumimoji="1" lang="en-US" altLang="ja-JP" sz="1600" dirty="0">
                <a:latin typeface="HGP創英角ｺﾞｼｯｸUB" panose="020B0900000000000000" pitchFamily="50" charset="-128"/>
                <a:ea typeface="HGP創英角ｺﾞｼｯｸUB" panose="020B0900000000000000" pitchFamily="50" charset="-128"/>
              </a:rPr>
              <a:t>2(15:00-16:00)</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1045F0A8-2B54-470B-8A73-355681B2BD68}"/>
              </a:ext>
            </a:extLst>
          </p:cNvPr>
          <p:cNvSpPr txBox="1"/>
          <p:nvPr/>
        </p:nvSpPr>
        <p:spPr>
          <a:xfrm>
            <a:off x="-41368" y="6199724"/>
            <a:ext cx="6654799" cy="369332"/>
          </a:xfrm>
          <a:prstGeom prst="rect">
            <a:avLst/>
          </a:prstGeom>
          <a:noFill/>
        </p:spPr>
        <p:txBody>
          <a:bodyPr wrap="square" rtlCol="0">
            <a:spAutoFit/>
          </a:bodyPr>
          <a:lstStyle/>
          <a:p>
            <a:pPr algn="ctr"/>
            <a:r>
              <a:rPr kumimoji="1" lang="ja-JP"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　</a:t>
            </a:r>
            <a:r>
              <a:rPr kumimoji="1" lang="ja-JP" altLang="ja-JP" dirty="0">
                <a:latin typeface="HGP創英角ｺﾞｼｯｸUB" panose="020B0900000000000000" pitchFamily="50" charset="-128"/>
                <a:ea typeface="HGP創英角ｺﾞｼｯｸUB" panose="020B0900000000000000" pitchFamily="50" charset="-128"/>
              </a:rPr>
              <a:t>大動脈治療の今　低侵襲と長期成績の両立</a:t>
            </a:r>
            <a:r>
              <a:rPr kumimoji="1" lang="ja-JP" altLang="en-US" dirty="0">
                <a:latin typeface="HGP創英角ｺﾞｼｯｸUB" panose="020B0900000000000000" pitchFamily="50" charset="-128"/>
                <a:ea typeface="HGP創英角ｺﾞｼｯｸUB" panose="020B0900000000000000" pitchFamily="50" charset="-128"/>
              </a:rPr>
              <a:t>　</a:t>
            </a:r>
            <a:r>
              <a:rPr kumimoji="1" lang="ja-JP"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       </a:t>
            </a:r>
          </a:p>
        </p:txBody>
      </p:sp>
      <p:sp>
        <p:nvSpPr>
          <p:cNvPr id="7" name="テキスト ボックス 6">
            <a:extLst>
              <a:ext uri="{FF2B5EF4-FFF2-40B4-BE49-F238E27FC236}">
                <a16:creationId xmlns:a16="http://schemas.microsoft.com/office/drawing/2014/main" id="{DF6CE7DC-5E31-4519-BA3E-136E86BFFCDC}"/>
              </a:ext>
            </a:extLst>
          </p:cNvPr>
          <p:cNvSpPr txBox="1"/>
          <p:nvPr/>
        </p:nvSpPr>
        <p:spPr>
          <a:xfrm>
            <a:off x="1016000" y="8746483"/>
            <a:ext cx="5638800" cy="338554"/>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共催：愛知県外科医会</a:t>
            </a:r>
            <a:r>
              <a:rPr kumimoji="1" lang="en-US" altLang="ja-JP" sz="1600" dirty="0">
                <a:latin typeface="HGP創英角ｺﾞｼｯｸUB" panose="020B0900000000000000" pitchFamily="50" charset="-128"/>
                <a:ea typeface="HGP創英角ｺﾞｼｯｸUB" panose="020B0900000000000000" pitchFamily="50" charset="-128"/>
              </a:rPr>
              <a:t>/</a:t>
            </a:r>
            <a:r>
              <a:rPr kumimoji="1" lang="ja-JP" altLang="en-US" sz="1600" dirty="0">
                <a:latin typeface="HGP創英角ｺﾞｼｯｸUB" panose="020B0900000000000000" pitchFamily="50" charset="-128"/>
                <a:ea typeface="HGP創英角ｺﾞｼｯｸUB" panose="020B0900000000000000" pitchFamily="50" charset="-128"/>
              </a:rPr>
              <a:t>武田薬品工業株式会社</a:t>
            </a:r>
          </a:p>
        </p:txBody>
      </p:sp>
      <p:sp>
        <p:nvSpPr>
          <p:cNvPr id="14" name="テキスト ボックス 13">
            <a:extLst>
              <a:ext uri="{FF2B5EF4-FFF2-40B4-BE49-F238E27FC236}">
                <a16:creationId xmlns:a16="http://schemas.microsoft.com/office/drawing/2014/main" id="{8254A9F0-97BF-4225-94BC-47CEF20A2565}"/>
              </a:ext>
            </a:extLst>
          </p:cNvPr>
          <p:cNvSpPr txBox="1"/>
          <p:nvPr/>
        </p:nvSpPr>
        <p:spPr>
          <a:xfrm>
            <a:off x="333102" y="5650760"/>
            <a:ext cx="6524898" cy="584775"/>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座長：日本赤十字社愛知医療センター名古屋第一病院</a:t>
            </a:r>
            <a:endParaRPr kumimoji="1" lang="en-US" altLang="ja-JP" sz="16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　　　　　　　　　　　　　　　　　　　　　　院長　錦見 尚道　先生</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8872459E-84B1-4BC2-8351-971C60CBB6A7}"/>
              </a:ext>
            </a:extLst>
          </p:cNvPr>
          <p:cNvSpPr txBox="1"/>
          <p:nvPr/>
        </p:nvSpPr>
        <p:spPr>
          <a:xfrm>
            <a:off x="215899" y="7434344"/>
            <a:ext cx="7143751" cy="461665"/>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■本講演会はプロモーション活動の一環として実施しています。</a:t>
            </a:r>
            <a:endParaRPr kumimoji="1" lang="en-US" altLang="ja-JP" sz="1200" dirty="0">
              <a:latin typeface="HGP創英角ｺﾞｼｯｸUB" panose="020B0900000000000000" pitchFamily="50" charset="-128"/>
              <a:ea typeface="HGP創英角ｺﾞｼｯｸUB" panose="020B0900000000000000"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rPr>
              <a:t>■当講演会における認定単位数　</a:t>
            </a:r>
            <a:r>
              <a:rPr kumimoji="1" lang="en-US" altLang="ja-JP" sz="1200" dirty="0">
                <a:latin typeface="HGP創英角ｺﾞｼｯｸUB" panose="020B0900000000000000" pitchFamily="50" charset="-128"/>
                <a:ea typeface="HGP創英角ｺﾞｼｯｸUB" panose="020B0900000000000000" pitchFamily="50" charset="-128"/>
              </a:rPr>
              <a:t>2</a:t>
            </a:r>
            <a:r>
              <a:rPr kumimoji="1" lang="ja-JP" altLang="en-US" sz="1200" dirty="0">
                <a:latin typeface="HGP創英角ｺﾞｼｯｸUB" panose="020B0900000000000000" pitchFamily="50" charset="-128"/>
                <a:ea typeface="HGP創英角ｺﾞｼｯｸUB" panose="020B0900000000000000" pitchFamily="50" charset="-128"/>
              </a:rPr>
              <a:t>単位　カリキュラムコード </a:t>
            </a:r>
            <a:r>
              <a:rPr kumimoji="1" lang="en-US" altLang="ja-JP" sz="1200" dirty="0">
                <a:latin typeface="HGP創英角ｺﾞｼｯｸUB" panose="020B0900000000000000" pitchFamily="50" charset="-128"/>
                <a:ea typeface="HGP創英角ｺﾞｼｯｸUB" panose="020B0900000000000000" pitchFamily="50" charset="-128"/>
              </a:rPr>
              <a:t>【53:</a:t>
            </a:r>
            <a:r>
              <a:rPr kumimoji="1" lang="ja-JP" altLang="en-US" sz="1200" dirty="0">
                <a:latin typeface="HGP創英角ｺﾞｼｯｸUB" panose="020B0900000000000000" pitchFamily="50" charset="-128"/>
                <a:ea typeface="HGP創英角ｺﾞｼｯｸUB" panose="020B0900000000000000" pitchFamily="50" charset="-128"/>
              </a:rPr>
              <a:t>腹痛　</a:t>
            </a:r>
            <a:r>
              <a:rPr kumimoji="1" lang="en-US" altLang="ja-JP" sz="1200" dirty="0">
                <a:latin typeface="HGP創英角ｺﾞｼｯｸUB" panose="020B0900000000000000" pitchFamily="50" charset="-128"/>
                <a:ea typeface="HGP創英角ｺﾞｼｯｸUB" panose="020B0900000000000000" pitchFamily="50" charset="-128"/>
              </a:rPr>
              <a:t>59:</a:t>
            </a:r>
            <a:r>
              <a:rPr kumimoji="1" lang="ja-JP" altLang="en-US" sz="1200" dirty="0">
                <a:latin typeface="HGP創英角ｺﾞｼｯｸUB" panose="020B0900000000000000" pitchFamily="50" charset="-128"/>
                <a:ea typeface="HGP創英角ｺﾞｼｯｸUB" panose="020B0900000000000000" pitchFamily="50" charset="-128"/>
              </a:rPr>
              <a:t>背部痛</a:t>
            </a:r>
            <a:r>
              <a:rPr kumimoji="1" lang="en-US" altLang="ja-JP" sz="1200" dirty="0">
                <a:latin typeface="HGP創英角ｺﾞｼｯｸUB" panose="020B0900000000000000" pitchFamily="50" charset="-128"/>
                <a:ea typeface="HGP創英角ｺﾞｼｯｸUB" panose="020B0900000000000000" pitchFamily="50" charset="-128"/>
              </a:rPr>
              <a:t>】</a:t>
            </a:r>
            <a:endParaRPr kumimoji="1" lang="ja-JP" altLang="en-US" sz="1200" dirty="0">
              <a:solidFill>
                <a:schemeClr val="tx2">
                  <a:lumMod val="60000"/>
                  <a:lumOff val="40000"/>
                </a:schemeClr>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a:extLst>
              <a:ext uri="{FF2B5EF4-FFF2-40B4-BE49-F238E27FC236}">
                <a16:creationId xmlns:a16="http://schemas.microsoft.com/office/drawing/2014/main" id="{D0C204D8-726B-42F8-A8CC-887F7F866074}"/>
              </a:ext>
            </a:extLst>
          </p:cNvPr>
          <p:cNvSpPr txBox="1"/>
          <p:nvPr/>
        </p:nvSpPr>
        <p:spPr>
          <a:xfrm>
            <a:off x="1589983" y="4456698"/>
            <a:ext cx="6337299" cy="584775"/>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トヨタ記念病院 </a:t>
            </a:r>
            <a:r>
              <a:rPr kumimoji="1" lang="ja-JP" altLang="en-US" sz="1600">
                <a:latin typeface="HGP創英角ｺﾞｼｯｸUB" panose="020B0900000000000000" pitchFamily="50" charset="-128"/>
                <a:ea typeface="HGP創英角ｺﾞｼｯｸUB" panose="020B0900000000000000" pitchFamily="50" charset="-128"/>
              </a:rPr>
              <a:t>消化器内科</a:t>
            </a:r>
            <a:endParaRPr kumimoji="1" lang="en-US" altLang="ja-JP" sz="16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　　　　　　　　　　　　　　　　　　　　　　    石原 誠</a:t>
            </a:r>
            <a:r>
              <a:rPr kumimoji="1" lang="zh-CN" altLang="en-US" sz="1600" dirty="0">
                <a:latin typeface="HGP創英角ｺﾞｼｯｸUB" panose="020B0900000000000000" pitchFamily="50" charset="-128"/>
                <a:ea typeface="HGP創英角ｺﾞｼｯｸUB" panose="020B0900000000000000" pitchFamily="50" charset="-128"/>
              </a:rPr>
              <a:t> </a:t>
            </a:r>
            <a:r>
              <a:rPr kumimoji="1" lang="zh-CN" altLang="en-US" sz="1400" dirty="0">
                <a:latin typeface="HGP創英角ｺﾞｼｯｸUB" panose="020B0900000000000000" pitchFamily="50" charset="-128"/>
                <a:ea typeface="HGP創英角ｺﾞｼｯｸUB" panose="020B0900000000000000" pitchFamily="50" charset="-128"/>
              </a:rPr>
              <a:t>先生</a:t>
            </a: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2A0E64F3-F340-477F-934F-A7ED2AA0ACA3}"/>
              </a:ext>
            </a:extLst>
          </p:cNvPr>
          <p:cNvSpPr txBox="1"/>
          <p:nvPr/>
        </p:nvSpPr>
        <p:spPr>
          <a:xfrm>
            <a:off x="487394" y="6641347"/>
            <a:ext cx="5706791" cy="861774"/>
          </a:xfrm>
          <a:prstGeom prst="rect">
            <a:avLst/>
          </a:prstGeom>
          <a:noFill/>
        </p:spPr>
        <p:txBody>
          <a:bodyPr wrap="square" rtlCol="0">
            <a:spAutoFit/>
          </a:bodyPr>
          <a:lstStyle/>
          <a:p>
            <a:pPr algn="r"/>
            <a:r>
              <a:rPr kumimoji="1" lang="ja-JP" altLang="ja-JP" sz="1600" dirty="0">
                <a:latin typeface="HGP創英角ｺﾞｼｯｸUB" panose="020B0900000000000000" pitchFamily="50" charset="-128"/>
                <a:ea typeface="HGP創英角ｺﾞｼｯｸUB" panose="020B0900000000000000" pitchFamily="50" charset="-128"/>
              </a:rPr>
              <a:t>　名古屋大学大学院医学系研究科血管外科学</a:t>
            </a:r>
            <a:r>
              <a:rPr kumimoji="1" lang="ja-JP" altLang="en-US" sz="1600" dirty="0">
                <a:latin typeface="HGP創英角ｺﾞｼｯｸUB" panose="020B0900000000000000" pitchFamily="50" charset="-128"/>
                <a:ea typeface="HGP創英角ｺﾞｼｯｸUB" panose="020B0900000000000000" pitchFamily="50" charset="-128"/>
              </a:rPr>
              <a:t>　教授</a:t>
            </a:r>
            <a:r>
              <a:rPr kumimoji="1" lang="ja-JP" altLang="ja-JP" sz="1600" dirty="0">
                <a:latin typeface="HGP創英角ｺﾞｼｯｸUB" panose="020B0900000000000000" pitchFamily="50" charset="-128"/>
                <a:ea typeface="HGP創英角ｺﾞｼｯｸUB" panose="020B0900000000000000" pitchFamily="50" charset="-128"/>
              </a:rPr>
              <a:t>　</a:t>
            </a:r>
            <a:endParaRPr kumimoji="1" lang="en-US" altLang="ja-JP" sz="1600" dirty="0">
              <a:latin typeface="HGP創英角ｺﾞｼｯｸUB" panose="020B0900000000000000" pitchFamily="50" charset="-128"/>
              <a:ea typeface="HGP創英角ｺﾞｼｯｸUB" panose="020B0900000000000000" pitchFamily="50" charset="-128"/>
            </a:endParaRPr>
          </a:p>
          <a:p>
            <a:pPr algn="r"/>
            <a:r>
              <a:rPr kumimoji="1" lang="ja-JP" altLang="ja-JP" sz="1600" dirty="0">
                <a:latin typeface="HGP創英角ｺﾞｼｯｸUB" panose="020B0900000000000000" pitchFamily="50" charset="-128"/>
                <a:ea typeface="HGP創英角ｺﾞｼｯｸUB" panose="020B0900000000000000" pitchFamily="50" charset="-128"/>
              </a:rPr>
              <a:t>　坂野 比呂志　</a:t>
            </a:r>
            <a:r>
              <a:rPr kumimoji="1" lang="ja-JP" altLang="ja-JP" sz="1400" dirty="0">
                <a:latin typeface="HGP創英角ｺﾞｼｯｸUB" panose="020B0900000000000000" pitchFamily="50" charset="-128"/>
                <a:ea typeface="HGP創英角ｺﾞｼｯｸUB" panose="020B0900000000000000" pitchFamily="50" charset="-128"/>
              </a:rPr>
              <a:t>先生</a:t>
            </a:r>
          </a:p>
          <a:p>
            <a:pPr algn="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0B3F57BC-D77C-42CB-8A0B-E0259E68992B}"/>
              </a:ext>
            </a:extLst>
          </p:cNvPr>
          <p:cNvSpPr txBox="1"/>
          <p:nvPr/>
        </p:nvSpPr>
        <p:spPr>
          <a:xfrm>
            <a:off x="333101" y="3608795"/>
            <a:ext cx="6053411" cy="338554"/>
          </a:xfrm>
          <a:prstGeom prst="rect">
            <a:avLst/>
          </a:prstGeom>
          <a:noFill/>
        </p:spPr>
        <p:txBody>
          <a:bodyPr wrap="squar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rPr>
              <a:t>座長</a:t>
            </a:r>
            <a:r>
              <a:rPr kumimoji="1" lang="ja-JP" altLang="en-US" sz="1600" dirty="0">
                <a:latin typeface="HGP創英角ｺﾞｼｯｸUB" panose="020B0900000000000000" pitchFamily="50" charset="-128"/>
                <a:ea typeface="HGP創英角ｺﾞｼｯｸUB" panose="020B0900000000000000" pitchFamily="50" charset="-128"/>
              </a:rPr>
              <a:t>：</a:t>
            </a:r>
            <a:r>
              <a:rPr kumimoji="1" lang="zh-TW" altLang="en-US" sz="1600" dirty="0">
                <a:latin typeface="HGP創英角ｺﾞｼｯｸUB" panose="020B0900000000000000" pitchFamily="50" charset="-128"/>
                <a:ea typeface="HGP創英角ｺﾞｼｯｸUB" panose="020B0900000000000000" pitchFamily="50" charset="-128"/>
              </a:rPr>
              <a:t>医療法人一色診療所　院長</a:t>
            </a:r>
            <a:r>
              <a:rPr kumimoji="1" lang="ja-JP" altLang="en-US" sz="1600" dirty="0">
                <a:latin typeface="HGP創英角ｺﾞｼｯｸUB" panose="020B0900000000000000" pitchFamily="50" charset="-128"/>
                <a:ea typeface="HGP創英角ｺﾞｼｯｸUB" panose="020B0900000000000000" pitchFamily="50" charset="-128"/>
              </a:rPr>
              <a:t>　</a:t>
            </a:r>
            <a:r>
              <a:rPr kumimoji="1" lang="zh-TW" altLang="en-US" sz="1600" dirty="0">
                <a:latin typeface="HGP創英角ｺﾞｼｯｸUB" panose="020B0900000000000000" pitchFamily="50" charset="-128"/>
                <a:ea typeface="HGP創英角ｺﾞｼｯｸUB" panose="020B0900000000000000" pitchFamily="50" charset="-128"/>
              </a:rPr>
              <a:t>坂野 哲哉  先生</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700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63F388B1-083E-41B9-9288-B15FB553E51B}"/>
              </a:ext>
            </a:extLst>
          </p:cNvPr>
          <p:cNvSpPr>
            <a:spLocks noGrp="1"/>
          </p:cNvSpPr>
          <p:nvPr>
            <p:ph type="title"/>
          </p:nvPr>
        </p:nvSpPr>
        <p:spPr>
          <a:xfrm>
            <a:off x="-12700" y="4371025"/>
            <a:ext cx="6858000" cy="652862"/>
          </a:xfrm>
          <a:solidFill>
            <a:srgbClr val="0070C0"/>
          </a:solidFill>
        </p:spPr>
        <p:txBody>
          <a:bodyPr>
            <a:normAutofit/>
          </a:bodyPr>
          <a:lstStyle/>
          <a:p>
            <a:pPr algn="ctr"/>
            <a:r>
              <a:rPr lang="en-US" altLang="ja-JP" sz="3200" dirty="0">
                <a:solidFill>
                  <a:schemeClr val="bg1"/>
                </a:solidFill>
                <a:latin typeface="HGP創英角ｺﾞｼｯｸUB" panose="020B0900000000000000" pitchFamily="50" charset="-128"/>
                <a:ea typeface="HGP創英角ｺﾞｼｯｸUB" panose="020B0900000000000000" pitchFamily="50" charset="-128"/>
              </a:rPr>
              <a:t>Web</a:t>
            </a:r>
            <a:r>
              <a:rPr lang="ja-JP" altLang="en-US" sz="2800" b="0" i="0" u="none" strike="noStrike" baseline="0" dirty="0">
                <a:solidFill>
                  <a:schemeClr val="bg1"/>
                </a:solidFill>
                <a:latin typeface="HGP創英角ｺﾞｼｯｸUB" panose="020B0900000000000000" pitchFamily="50" charset="-128"/>
                <a:ea typeface="HGP創英角ｺﾞｼｯｸUB" panose="020B0900000000000000" pitchFamily="50" charset="-128"/>
              </a:rPr>
              <a:t>視聴の事前登録のご案内</a:t>
            </a:r>
            <a:endPar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タイトル 1">
            <a:extLst>
              <a:ext uri="{FF2B5EF4-FFF2-40B4-BE49-F238E27FC236}">
                <a16:creationId xmlns:a16="http://schemas.microsoft.com/office/drawing/2014/main" id="{9FDB6FC7-F886-5ABA-5933-062EB113BBA2}"/>
              </a:ext>
            </a:extLst>
          </p:cNvPr>
          <p:cNvSpPr txBox="1">
            <a:spLocks/>
          </p:cNvSpPr>
          <p:nvPr/>
        </p:nvSpPr>
        <p:spPr>
          <a:xfrm>
            <a:off x="0" y="0"/>
            <a:ext cx="6858000" cy="652862"/>
          </a:xfrm>
          <a:prstGeom prst="rect">
            <a:avLst/>
          </a:prstGeom>
          <a:solidFill>
            <a:srgbClr val="0070C0"/>
          </a:soli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会場のご案内</a:t>
            </a:r>
            <a:endParaRPr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718705E6-6305-7168-7898-3C1CAF38CA62}"/>
              </a:ext>
            </a:extLst>
          </p:cNvPr>
          <p:cNvSpPr txBox="1"/>
          <p:nvPr/>
        </p:nvSpPr>
        <p:spPr>
          <a:xfrm>
            <a:off x="73494" y="5126626"/>
            <a:ext cx="6858000" cy="3924151"/>
          </a:xfrm>
          <a:prstGeom prst="rect">
            <a:avLst/>
          </a:prstGeom>
          <a:noFill/>
        </p:spPr>
        <p:txBody>
          <a:bodyPr wrap="squar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右記</a:t>
            </a:r>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の二次元コードを読み込み、</a:t>
            </a:r>
            <a:endPar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「ご施設名」・「ご芳名」・「</a:t>
            </a:r>
            <a:r>
              <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mail</a:t>
            </a:r>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アドレス」等を記載し送信下さい。</a:t>
            </a:r>
            <a:endPar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登録頂いたアドレスに視聴</a:t>
            </a:r>
            <a:r>
              <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URL</a:t>
            </a:r>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を送付いたします。</a:t>
            </a:r>
            <a:endPar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endParaRPr>
          </a:p>
          <a:p>
            <a:r>
              <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二次元コードが使用できない場は</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下記</a:t>
            </a:r>
            <a:r>
              <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URL</a:t>
            </a:r>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から直接アクセスお願い致します。</a:t>
            </a:r>
            <a:r>
              <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a:t>
            </a:r>
          </a:p>
          <a:p>
            <a:r>
              <a:rPr lang="en-US" altLang="ja-JP" sz="1400" b="0" i="0" u="sng" strike="noStrike" baseline="0" dirty="0">
                <a:solidFill>
                  <a:srgbClr val="000000"/>
                </a:solidFill>
                <a:latin typeface="HGP創英角ｺﾞｼｯｸUB" panose="020B0900000000000000" pitchFamily="50" charset="-128"/>
                <a:ea typeface="HGP創英角ｺﾞｼｯｸUB" panose="020B0900000000000000" pitchFamily="50" charset="-128"/>
              </a:rPr>
              <a:t>https://forms.office.com/e/R4MRmSiwds</a:t>
            </a:r>
          </a:p>
          <a:p>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（入力頂きました個人情報は、ご視聴頂いた先生の確認及び今後の講演会のご案内のために使用し、弊社と業務委託先以外の第</a:t>
            </a:r>
            <a:r>
              <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3</a:t>
            </a:r>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者に開示・提示することはございません。）</a:t>
            </a:r>
            <a:endPar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endParaRPr>
          </a:p>
          <a:p>
            <a:r>
              <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当日は</a:t>
            </a:r>
            <a:r>
              <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Teams</a:t>
            </a:r>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での配信となります。</a:t>
            </a:r>
            <a:endParaRPr lang="en-US" altLang="ja-JP"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endParaRPr>
          </a:p>
          <a:p>
            <a:b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14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　</a:t>
            </a:r>
            <a:r>
              <a:rPr lang="en-US" altLang="zh-TW"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Web</a:t>
            </a:r>
            <a:r>
              <a:rPr lang="zh-TW" altLang="en-US"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視聴登録期限：</a:t>
            </a:r>
            <a:r>
              <a:rPr lang="en-US" altLang="zh-TW" sz="1400" dirty="0">
                <a:solidFill>
                  <a:srgbClr val="FF0000"/>
                </a:solidFill>
                <a:latin typeface="HGP創英角ｺﾞｼｯｸUB" panose="020B0900000000000000" pitchFamily="50" charset="-128"/>
                <a:ea typeface="HGP創英角ｺﾞｼｯｸUB" panose="020B0900000000000000" pitchFamily="50" charset="-128"/>
              </a:rPr>
              <a:t>202</a:t>
            </a:r>
            <a:r>
              <a:rPr lang="en-US" altLang="ja-JP" sz="1400" dirty="0">
                <a:solidFill>
                  <a:srgbClr val="FF0000"/>
                </a:solidFill>
                <a:latin typeface="HGP創英角ｺﾞｼｯｸUB" panose="020B0900000000000000" pitchFamily="50" charset="-128"/>
                <a:ea typeface="HGP創英角ｺﾞｼｯｸUB" panose="020B0900000000000000" pitchFamily="50" charset="-128"/>
              </a:rPr>
              <a:t>5</a:t>
            </a:r>
            <a:r>
              <a:rPr lang="zh-TW" altLang="en-US"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年</a:t>
            </a:r>
            <a:r>
              <a:rPr lang="en-US" altLang="zh-TW"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2</a:t>
            </a:r>
            <a:r>
              <a:rPr lang="zh-TW" altLang="en-US"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月</a:t>
            </a:r>
            <a:r>
              <a:rPr lang="en-US" altLang="ja-JP" sz="1400" dirty="0">
                <a:solidFill>
                  <a:srgbClr val="FF0000"/>
                </a:solidFill>
                <a:latin typeface="HGP創英角ｺﾞｼｯｸUB" panose="020B0900000000000000" pitchFamily="50" charset="-128"/>
                <a:ea typeface="HGP創英角ｺﾞｼｯｸUB" panose="020B0900000000000000" pitchFamily="50" charset="-128"/>
              </a:rPr>
              <a:t>10</a:t>
            </a:r>
            <a:r>
              <a:rPr lang="zh-TW" altLang="en-US"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日</a:t>
            </a:r>
            <a:r>
              <a:rPr lang="en-US" altLang="zh-TW"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月</a:t>
            </a:r>
            <a:r>
              <a:rPr lang="en-US" altLang="zh-TW"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a:t>
            </a:r>
            <a:br>
              <a:rPr lang="en-US" altLang="zh-TW"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br>
            <a:r>
              <a:rPr lang="ja-JP" altLang="en-US" sz="14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　　　　　　</a:t>
            </a:r>
            <a:r>
              <a:rPr lang="en-US" altLang="ja-JP" sz="11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11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現地参加希望の場合は別紙「現地受講申込用紙」にてご提出ください：期限</a:t>
            </a:r>
            <a:r>
              <a:rPr lang="en-US" altLang="ja-JP" sz="11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1</a:t>
            </a:r>
            <a:r>
              <a:rPr lang="ja-JP" altLang="en-US" sz="11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月</a:t>
            </a:r>
            <a:r>
              <a:rPr lang="en-US" altLang="ja-JP" sz="1100" dirty="0">
                <a:solidFill>
                  <a:srgbClr val="FF0000"/>
                </a:solidFill>
                <a:latin typeface="HGP創英角ｺﾞｼｯｸUB" panose="020B0900000000000000" pitchFamily="50" charset="-128"/>
                <a:ea typeface="HGP創英角ｺﾞｼｯｸUB" panose="020B0900000000000000" pitchFamily="50" charset="-128"/>
              </a:rPr>
              <a:t>31</a:t>
            </a:r>
            <a:r>
              <a:rPr lang="ja-JP" altLang="en-US" sz="11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日（金）</a:t>
            </a:r>
            <a:br>
              <a:rPr lang="ja-JP" altLang="en-US" sz="11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br>
            <a:r>
              <a:rPr lang="ja-JP" altLang="en-US" sz="1100" b="0" i="0" u="none" strike="noStrike" baseline="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100" dirty="0">
                <a:solidFill>
                  <a:srgbClr val="FF0000"/>
                </a:solidFill>
                <a:latin typeface="HGP創英角ｺﾞｼｯｸUB" panose="020B0900000000000000" pitchFamily="50" charset="-128"/>
                <a:ea typeface="HGP創英角ｺﾞｼｯｸUB" panose="020B0900000000000000" pitchFamily="50" charset="-128"/>
              </a:rPr>
              <a:t>　（</a:t>
            </a:r>
            <a:r>
              <a:rPr lang="en-US" altLang="ja-JP" sz="1100" dirty="0">
                <a:solidFill>
                  <a:srgbClr val="FF0000"/>
                </a:solidFill>
                <a:latin typeface="HGP創英角ｺﾞｼｯｸUB" panose="020B0900000000000000" pitchFamily="50" charset="-128"/>
                <a:ea typeface="HGP創英角ｺﾞｼｯｸUB" panose="020B0900000000000000" pitchFamily="50" charset="-128"/>
              </a:rPr>
              <a:t>Web</a:t>
            </a:r>
            <a:r>
              <a:rPr lang="ja-JP" altLang="en-US" sz="1100" dirty="0">
                <a:solidFill>
                  <a:srgbClr val="FF0000"/>
                </a:solidFill>
                <a:latin typeface="HGP創英角ｺﾞｼｯｸUB" panose="020B0900000000000000" pitchFamily="50" charset="-128"/>
                <a:ea typeface="HGP創英角ｺﾞｼｯｸUB" panose="020B0900000000000000" pitchFamily="50" charset="-128"/>
              </a:rPr>
              <a:t>視聴登録は</a:t>
            </a:r>
            <a:r>
              <a:rPr lang="en-US" altLang="ja-JP" sz="1100" dirty="0">
                <a:solidFill>
                  <a:srgbClr val="FF0000"/>
                </a:solidFill>
                <a:latin typeface="HGP創英角ｺﾞｼｯｸUB" panose="020B0900000000000000" pitchFamily="50" charset="-128"/>
                <a:ea typeface="HGP創英角ｺﾞｼｯｸUB" panose="020B0900000000000000" pitchFamily="50" charset="-128"/>
              </a:rPr>
              <a:t>2</a:t>
            </a:r>
            <a:r>
              <a:rPr lang="ja-JP" altLang="en-US" sz="1100" dirty="0">
                <a:solidFill>
                  <a:srgbClr val="FF0000"/>
                </a:solidFill>
                <a:latin typeface="HGP創英角ｺﾞｼｯｸUB" panose="020B0900000000000000" pitchFamily="50" charset="-128"/>
                <a:ea typeface="HGP創英角ｺﾞｼｯｸUB" panose="020B0900000000000000" pitchFamily="50" charset="-128"/>
              </a:rPr>
              <a:t>月</a:t>
            </a:r>
            <a:r>
              <a:rPr lang="en-US" altLang="ja-JP" sz="1100" dirty="0">
                <a:solidFill>
                  <a:srgbClr val="FF0000"/>
                </a:solidFill>
                <a:latin typeface="HGP創英角ｺﾞｼｯｸUB" panose="020B0900000000000000" pitchFamily="50" charset="-128"/>
                <a:ea typeface="HGP創英角ｺﾞｼｯｸUB" panose="020B0900000000000000" pitchFamily="50" charset="-128"/>
              </a:rPr>
              <a:t>10</a:t>
            </a:r>
            <a:r>
              <a:rPr lang="ja-JP" altLang="en-US" sz="1100" dirty="0">
                <a:solidFill>
                  <a:srgbClr val="FF0000"/>
                </a:solidFill>
                <a:latin typeface="HGP創英角ｺﾞｼｯｸUB" panose="020B0900000000000000" pitchFamily="50" charset="-128"/>
                <a:ea typeface="HGP創英角ｺﾞｼｯｸUB" panose="020B0900000000000000" pitchFamily="50" charset="-128"/>
              </a:rPr>
              <a:t>日を過ぎても可能ですが、お早めの登録をお願いいたします）</a:t>
            </a:r>
            <a:endParaRPr lang="en-US" altLang="ja-JP" sz="1100" dirty="0">
              <a:solidFill>
                <a:srgbClr val="FF0000"/>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・登録に関するお問い合わせ先</a:t>
            </a:r>
            <a:b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  武田薬品 河原：</a:t>
            </a:r>
            <a:r>
              <a:rPr lang="en-US" altLang="ja-JP" sz="1400" dirty="0" err="1">
                <a:solidFill>
                  <a:srgbClr val="000000"/>
                </a:solidFill>
                <a:latin typeface="HGP創英角ｺﾞｼｯｸUB" panose="020B0900000000000000" pitchFamily="50" charset="-128"/>
                <a:ea typeface="HGP創英角ｺﾞｼｯｸUB" panose="020B0900000000000000" pitchFamily="50" charset="-128"/>
              </a:rPr>
              <a:t>miho</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ｋ</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awahara@takeda.com</a:t>
            </a:r>
            <a:b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・その他お問い合わせ先</a:t>
            </a:r>
            <a:b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  </a:t>
            </a:r>
            <a:r>
              <a:rPr lang="zh-CN" altLang="en-US" sz="1400" dirty="0">
                <a:solidFill>
                  <a:srgbClr val="000000"/>
                </a:solidFill>
                <a:latin typeface="HGP創英角ｺﾞｼｯｸUB" panose="020B0900000000000000" pitchFamily="50" charset="-128"/>
                <a:ea typeface="HGP創英角ｺﾞｼｯｸUB" panose="020B0900000000000000" pitchFamily="50" charset="-128"/>
              </a:rPr>
              <a:t>愛知県外科医会：</a:t>
            </a:r>
            <a:r>
              <a:rPr lang="en-US" altLang="zh-CN" sz="1400" dirty="0">
                <a:solidFill>
                  <a:srgbClr val="000000"/>
                </a:solidFill>
                <a:latin typeface="HGP創英角ｺﾞｼｯｸUB" panose="020B0900000000000000" pitchFamily="50" charset="-128"/>
                <a:ea typeface="HGP創英角ｺﾞｼｯｸUB" panose="020B0900000000000000" pitchFamily="50" charset="-128"/>
              </a:rPr>
              <a:t>052-263-0093</a:t>
            </a:r>
            <a:endParaRPr lang="ja-JP" altLang="en-US" sz="1400" dirty="0">
              <a:solidFill>
                <a:srgbClr val="000000"/>
              </a:solidFill>
              <a:latin typeface="HGP創英角ｺﾞｼｯｸUB" panose="020B0900000000000000" pitchFamily="50" charset="-128"/>
              <a:ea typeface="HGP創英角ｺﾞｼｯｸUB" panose="020B0900000000000000" pitchFamily="50" charset="-128"/>
            </a:endParaRPr>
          </a:p>
        </p:txBody>
      </p:sp>
      <p:pic>
        <p:nvPicPr>
          <p:cNvPr id="10" name="図 9">
            <a:extLst>
              <a:ext uri="{FF2B5EF4-FFF2-40B4-BE49-F238E27FC236}">
                <a16:creationId xmlns:a16="http://schemas.microsoft.com/office/drawing/2014/main" id="{B01D87CA-BF57-A522-5F63-251E2F1CFAE1}"/>
              </a:ext>
            </a:extLst>
          </p:cNvPr>
          <p:cNvPicPr>
            <a:picLocks noChangeAspect="1"/>
          </p:cNvPicPr>
          <p:nvPr/>
        </p:nvPicPr>
        <p:blipFill>
          <a:blip r:embed="rId2"/>
          <a:stretch>
            <a:fillRect/>
          </a:stretch>
        </p:blipFill>
        <p:spPr>
          <a:xfrm>
            <a:off x="-16570" y="541650"/>
            <a:ext cx="6916539" cy="3872412"/>
          </a:xfrm>
          <a:prstGeom prst="rect">
            <a:avLst/>
          </a:prstGeom>
        </p:spPr>
      </p:pic>
      <p:pic>
        <p:nvPicPr>
          <p:cNvPr id="9" name="図 8" descr="QR コード&#10;&#10;自動的に生成された説明">
            <a:extLst>
              <a:ext uri="{FF2B5EF4-FFF2-40B4-BE49-F238E27FC236}">
                <a16:creationId xmlns:a16="http://schemas.microsoft.com/office/drawing/2014/main" id="{864D8587-A04E-B2B3-BA9A-BCC7C874F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380" y="5090492"/>
            <a:ext cx="1303020" cy="1303020"/>
          </a:xfrm>
          <a:prstGeom prst="rect">
            <a:avLst/>
          </a:prstGeom>
        </p:spPr>
      </p:pic>
    </p:spTree>
    <p:extLst>
      <p:ext uri="{BB962C8B-B14F-4D97-AF65-F5344CB8AC3E}">
        <p14:creationId xmlns:p14="http://schemas.microsoft.com/office/powerpoint/2010/main" val="2328224587"/>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37F922C71C96438A700BD0959B5DCE" ma:contentTypeVersion="11" ma:contentTypeDescription="Create a new document." ma:contentTypeScope="" ma:versionID="f88fbef117cc52bbe5fb841b3e78ac75">
  <xsd:schema xmlns:xsd="http://www.w3.org/2001/XMLSchema" xmlns:xs="http://www.w3.org/2001/XMLSchema" xmlns:p="http://schemas.microsoft.com/office/2006/metadata/properties" xmlns:ns3="eeee6d8a-8e95-4c29-a095-26b0a540a2e6" xmlns:ns4="a8a3b82a-a861-4768-8f39-436660baa90f" targetNamespace="http://schemas.microsoft.com/office/2006/metadata/properties" ma:root="true" ma:fieldsID="b2cc73f38b032883f05e7891a5647993" ns3:_="" ns4:_="">
    <xsd:import namespace="eeee6d8a-8e95-4c29-a095-26b0a540a2e6"/>
    <xsd:import namespace="a8a3b82a-a861-4768-8f39-436660baa90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e6d8a-8e95-4c29-a095-26b0a540a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a3b82a-a861-4768-8f39-436660baa9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9DAA12-DE89-4DDA-A9E4-8BA18A1A76C7}">
  <ds:schemaRefs>
    <ds:schemaRef ds:uri="http://schemas.microsoft.com/sharepoint/v3/contenttype/forms"/>
  </ds:schemaRefs>
</ds:datastoreItem>
</file>

<file path=customXml/itemProps2.xml><?xml version="1.0" encoding="utf-8"?>
<ds:datastoreItem xmlns:ds="http://schemas.openxmlformats.org/officeDocument/2006/customXml" ds:itemID="{441F4F7E-1E6C-4505-88D7-CF30B6357B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ee6d8a-8e95-4c29-a095-26b0a540a2e6"/>
    <ds:schemaRef ds:uri="a8a3b82a-a861-4768-8f39-436660baa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339764-DF52-4465-893D-E9546C6ADB81}">
  <ds:schemaRefs>
    <ds:schemaRef ds:uri="http://schemas.microsoft.com/office/2006/documentManagement/types"/>
    <ds:schemaRef ds:uri="http://purl.org/dc/dcmitype/"/>
    <ds:schemaRef ds:uri="http://purl.org/dc/terms/"/>
    <ds:schemaRef ds:uri="http://www.w3.org/XML/1998/namespace"/>
    <ds:schemaRef ds:uri="eeee6d8a-8e95-4c29-a095-26b0a540a2e6"/>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a8a3b82a-a861-4768-8f39-436660baa90f"/>
  </ds:schemaRefs>
</ds:datastoreItem>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画面に合わせる (4:3)</PresentationFormat>
  <Paragraphs>38</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HGP創英角ｺﾞｼｯｸUB</vt:lpstr>
      <vt:lpstr>Arial</vt:lpstr>
      <vt:lpstr>Calibri</vt:lpstr>
      <vt:lpstr>Calibri Light</vt:lpstr>
      <vt:lpstr>Office Theme</vt:lpstr>
      <vt:lpstr>令和６年度救急医療特別研修会 愛知県外科医会学術講演会 (会場-WEB配信ハイブリッド) 〔日本医師会生涯教育認定講座〕 </vt:lpstr>
      <vt:lpstr>Web視聴の事前登録のご案内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令和元年度救急医療特別研修会 愛知県外科医会学術講演会 〔日本医師会生涯教育認定講座〕 </dc:title>
  <dc:creator>Takahashi, Haruka</dc:creator>
  <cp:lastModifiedBy>近藤</cp:lastModifiedBy>
  <cp:revision>18</cp:revision>
  <cp:lastPrinted>2024-11-13T00:11:51Z</cp:lastPrinted>
  <dcterms:created xsi:type="dcterms:W3CDTF">2019-10-02T01:27:26Z</dcterms:created>
  <dcterms:modified xsi:type="dcterms:W3CDTF">2024-11-13T00:12:17Z</dcterms:modified>
</cp:coreProperties>
</file>